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795" r:id="rId2"/>
    <p:sldId id="797" r:id="rId3"/>
    <p:sldId id="789" r:id="rId4"/>
    <p:sldId id="792" r:id="rId5"/>
    <p:sldId id="801" r:id="rId6"/>
    <p:sldId id="800" r:id="rId7"/>
    <p:sldId id="799" r:id="rId8"/>
    <p:sldId id="796" r:id="rId9"/>
    <p:sldId id="794" r:id="rId10"/>
    <p:sldId id="798" r:id="rId1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04"/>
    <p:restoredTop sz="96058"/>
  </p:normalViewPr>
  <p:slideViewPr>
    <p:cSldViewPr snapToGrid="0">
      <p:cViewPr varScale="1">
        <p:scale>
          <a:sx n="103" d="100"/>
          <a:sy n="103" d="100"/>
        </p:scale>
        <p:origin x="5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0F6B66-DFD2-8F4F-A7F4-B80BBA257E5B}" type="datetimeFigureOut">
              <a:rPr lang="pl-PL" smtClean="0"/>
              <a:t>23.11.2024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02599-A078-FB43-B9CE-B480D9619C59}" type="slidenum">
              <a:rPr lang="pl-PL" smtClean="0"/>
              <a:t>‹#›</a:t>
            </a:fld>
            <a:endParaRPr lang="pl-PL"/>
          </a:p>
        </p:txBody>
      </p:sp>
    </p:spTree>
    <p:extLst>
      <p:ext uri="{BB962C8B-B14F-4D97-AF65-F5344CB8AC3E}">
        <p14:creationId xmlns:p14="http://schemas.microsoft.com/office/powerpoint/2010/main" val="2195977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2" name="Google Shape;352;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3</a:t>
            </a:fld>
            <a:endParaRPr/>
          </a:p>
        </p:txBody>
      </p:sp>
    </p:spTree>
    <p:extLst>
      <p:ext uri="{BB962C8B-B14F-4D97-AF65-F5344CB8AC3E}">
        <p14:creationId xmlns:p14="http://schemas.microsoft.com/office/powerpoint/2010/main" val="859095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2" name="Google Shape;352;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4</a:t>
            </a:fld>
            <a:endParaRPr/>
          </a:p>
        </p:txBody>
      </p:sp>
    </p:spTree>
    <p:extLst>
      <p:ext uri="{BB962C8B-B14F-4D97-AF65-F5344CB8AC3E}">
        <p14:creationId xmlns:p14="http://schemas.microsoft.com/office/powerpoint/2010/main" val="2170130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9</a:t>
            </a:fld>
            <a:endParaRPr/>
          </a:p>
        </p:txBody>
      </p:sp>
    </p:spTree>
    <p:extLst>
      <p:ext uri="{BB962C8B-B14F-4D97-AF65-F5344CB8AC3E}">
        <p14:creationId xmlns:p14="http://schemas.microsoft.com/office/powerpoint/2010/main" val="1166914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5E73806-44E9-5D77-7D7C-4295B8C1DD3A}"/>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F59B2D86-15B9-90C7-FDAF-F84F13C41C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A1A6D13A-AC28-1772-DAB2-8926ECF08A85}"/>
              </a:ext>
            </a:extLst>
          </p:cNvPr>
          <p:cNvSpPr>
            <a:spLocks noGrp="1"/>
          </p:cNvSpPr>
          <p:nvPr>
            <p:ph type="dt" sz="half" idx="10"/>
          </p:nvPr>
        </p:nvSpPr>
        <p:spPr/>
        <p:txBody>
          <a:bodyPr/>
          <a:lstStyle/>
          <a:p>
            <a:fld id="{419C6D3F-DD35-AA42-B633-EFD5173A6E15}" type="datetimeFigureOut">
              <a:rPr lang="pl-PL" smtClean="0"/>
              <a:t>23.11.2024</a:t>
            </a:fld>
            <a:endParaRPr lang="pl-PL"/>
          </a:p>
        </p:txBody>
      </p:sp>
      <p:sp>
        <p:nvSpPr>
          <p:cNvPr id="5" name="Symbol zastępczy stopki 4">
            <a:extLst>
              <a:ext uri="{FF2B5EF4-FFF2-40B4-BE49-F238E27FC236}">
                <a16:creationId xmlns:a16="http://schemas.microsoft.com/office/drawing/2014/main" id="{BF8AED53-CF5C-36C2-19A6-AF4395D6D7A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C1EC9B7-09F3-D2E6-6D11-54CDE64D674B}"/>
              </a:ext>
            </a:extLst>
          </p:cNvPr>
          <p:cNvSpPr>
            <a:spLocks noGrp="1"/>
          </p:cNvSpPr>
          <p:nvPr>
            <p:ph type="sldNum" sz="quarter" idx="12"/>
          </p:nvPr>
        </p:nvSpPr>
        <p:spPr/>
        <p:txBody>
          <a:bodyPr/>
          <a:lstStyle/>
          <a:p>
            <a:fld id="{8C94D632-3E0C-F645-83E0-E2ADC5498045}" type="slidenum">
              <a:rPr lang="pl-PL" smtClean="0"/>
              <a:t>‹#›</a:t>
            </a:fld>
            <a:endParaRPr lang="pl-PL"/>
          </a:p>
        </p:txBody>
      </p:sp>
    </p:spTree>
    <p:extLst>
      <p:ext uri="{BB962C8B-B14F-4D97-AF65-F5344CB8AC3E}">
        <p14:creationId xmlns:p14="http://schemas.microsoft.com/office/powerpoint/2010/main" val="3636941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4FB9191-9949-891B-7194-6148DE035080}"/>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1E51F39B-7BA0-280D-CE8D-083CE0EE2C37}"/>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9B62902-21DE-4F6A-B5EA-E69E7066BBCE}"/>
              </a:ext>
            </a:extLst>
          </p:cNvPr>
          <p:cNvSpPr>
            <a:spLocks noGrp="1"/>
          </p:cNvSpPr>
          <p:nvPr>
            <p:ph type="dt" sz="half" idx="10"/>
          </p:nvPr>
        </p:nvSpPr>
        <p:spPr/>
        <p:txBody>
          <a:bodyPr/>
          <a:lstStyle/>
          <a:p>
            <a:fld id="{419C6D3F-DD35-AA42-B633-EFD5173A6E15}" type="datetimeFigureOut">
              <a:rPr lang="pl-PL" smtClean="0"/>
              <a:t>23.11.2024</a:t>
            </a:fld>
            <a:endParaRPr lang="pl-PL"/>
          </a:p>
        </p:txBody>
      </p:sp>
      <p:sp>
        <p:nvSpPr>
          <p:cNvPr id="5" name="Symbol zastępczy stopki 4">
            <a:extLst>
              <a:ext uri="{FF2B5EF4-FFF2-40B4-BE49-F238E27FC236}">
                <a16:creationId xmlns:a16="http://schemas.microsoft.com/office/drawing/2014/main" id="{05504067-BE45-A6B0-DB81-D1EEA5FB81A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7548431-DB52-145A-0352-B23D9834BA1F}"/>
              </a:ext>
            </a:extLst>
          </p:cNvPr>
          <p:cNvSpPr>
            <a:spLocks noGrp="1"/>
          </p:cNvSpPr>
          <p:nvPr>
            <p:ph type="sldNum" sz="quarter" idx="12"/>
          </p:nvPr>
        </p:nvSpPr>
        <p:spPr/>
        <p:txBody>
          <a:bodyPr/>
          <a:lstStyle/>
          <a:p>
            <a:fld id="{8C94D632-3E0C-F645-83E0-E2ADC5498045}" type="slidenum">
              <a:rPr lang="pl-PL" smtClean="0"/>
              <a:t>‹#›</a:t>
            </a:fld>
            <a:endParaRPr lang="pl-PL"/>
          </a:p>
        </p:txBody>
      </p:sp>
    </p:spTree>
    <p:extLst>
      <p:ext uri="{BB962C8B-B14F-4D97-AF65-F5344CB8AC3E}">
        <p14:creationId xmlns:p14="http://schemas.microsoft.com/office/powerpoint/2010/main" val="286451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E3F32D6C-FBC6-EF10-1F6B-F6C2FB610AE9}"/>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9FF5DFE1-70BA-F890-FB4E-C42FD18F1262}"/>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C0B3EE9-644B-A891-054D-7E75986CD93D}"/>
              </a:ext>
            </a:extLst>
          </p:cNvPr>
          <p:cNvSpPr>
            <a:spLocks noGrp="1"/>
          </p:cNvSpPr>
          <p:nvPr>
            <p:ph type="dt" sz="half" idx="10"/>
          </p:nvPr>
        </p:nvSpPr>
        <p:spPr/>
        <p:txBody>
          <a:bodyPr/>
          <a:lstStyle/>
          <a:p>
            <a:fld id="{419C6D3F-DD35-AA42-B633-EFD5173A6E15}" type="datetimeFigureOut">
              <a:rPr lang="pl-PL" smtClean="0"/>
              <a:t>23.11.2024</a:t>
            </a:fld>
            <a:endParaRPr lang="pl-PL"/>
          </a:p>
        </p:txBody>
      </p:sp>
      <p:sp>
        <p:nvSpPr>
          <p:cNvPr id="5" name="Symbol zastępczy stopki 4">
            <a:extLst>
              <a:ext uri="{FF2B5EF4-FFF2-40B4-BE49-F238E27FC236}">
                <a16:creationId xmlns:a16="http://schemas.microsoft.com/office/drawing/2014/main" id="{6C505064-2759-0EC0-087D-48487C0CECB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093CF97-1CC4-392E-641C-CBD145F9D9E9}"/>
              </a:ext>
            </a:extLst>
          </p:cNvPr>
          <p:cNvSpPr>
            <a:spLocks noGrp="1"/>
          </p:cNvSpPr>
          <p:nvPr>
            <p:ph type="sldNum" sz="quarter" idx="12"/>
          </p:nvPr>
        </p:nvSpPr>
        <p:spPr/>
        <p:txBody>
          <a:bodyPr/>
          <a:lstStyle/>
          <a:p>
            <a:fld id="{8C94D632-3E0C-F645-83E0-E2ADC5498045}" type="slidenum">
              <a:rPr lang="pl-PL" smtClean="0"/>
              <a:t>‹#›</a:t>
            </a:fld>
            <a:endParaRPr lang="pl-PL"/>
          </a:p>
        </p:txBody>
      </p:sp>
    </p:spTree>
    <p:extLst>
      <p:ext uri="{BB962C8B-B14F-4D97-AF65-F5344CB8AC3E}">
        <p14:creationId xmlns:p14="http://schemas.microsoft.com/office/powerpoint/2010/main" val="253772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2B1D722-4763-902E-CE99-43B68E39AD29}"/>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D8510CE1-246C-91A6-441D-953854BFFD38}"/>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78B7F78-233B-1A58-BBFF-8AA3D4CEFA7B}"/>
              </a:ext>
            </a:extLst>
          </p:cNvPr>
          <p:cNvSpPr>
            <a:spLocks noGrp="1"/>
          </p:cNvSpPr>
          <p:nvPr>
            <p:ph type="dt" sz="half" idx="10"/>
          </p:nvPr>
        </p:nvSpPr>
        <p:spPr/>
        <p:txBody>
          <a:bodyPr/>
          <a:lstStyle/>
          <a:p>
            <a:fld id="{419C6D3F-DD35-AA42-B633-EFD5173A6E15}" type="datetimeFigureOut">
              <a:rPr lang="pl-PL" smtClean="0"/>
              <a:t>23.11.2024</a:t>
            </a:fld>
            <a:endParaRPr lang="pl-PL"/>
          </a:p>
        </p:txBody>
      </p:sp>
      <p:sp>
        <p:nvSpPr>
          <p:cNvPr id="5" name="Symbol zastępczy stopki 4">
            <a:extLst>
              <a:ext uri="{FF2B5EF4-FFF2-40B4-BE49-F238E27FC236}">
                <a16:creationId xmlns:a16="http://schemas.microsoft.com/office/drawing/2014/main" id="{0C546859-F55F-E0A3-4D30-01F4895D812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5E7CED4-7691-BA7F-81C9-80CA866D4B7A}"/>
              </a:ext>
            </a:extLst>
          </p:cNvPr>
          <p:cNvSpPr>
            <a:spLocks noGrp="1"/>
          </p:cNvSpPr>
          <p:nvPr>
            <p:ph type="sldNum" sz="quarter" idx="12"/>
          </p:nvPr>
        </p:nvSpPr>
        <p:spPr/>
        <p:txBody>
          <a:bodyPr/>
          <a:lstStyle/>
          <a:p>
            <a:fld id="{8C94D632-3E0C-F645-83E0-E2ADC5498045}" type="slidenum">
              <a:rPr lang="pl-PL" smtClean="0"/>
              <a:t>‹#›</a:t>
            </a:fld>
            <a:endParaRPr lang="pl-PL"/>
          </a:p>
        </p:txBody>
      </p:sp>
    </p:spTree>
    <p:extLst>
      <p:ext uri="{BB962C8B-B14F-4D97-AF65-F5344CB8AC3E}">
        <p14:creationId xmlns:p14="http://schemas.microsoft.com/office/powerpoint/2010/main" val="1235609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CAB4B4C-A59C-45AC-3B18-EF46A8F8021E}"/>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C76010FD-3986-2336-9D7F-822DC77BA8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24FC0930-4CE9-FE9D-815A-BA582D9F378A}"/>
              </a:ext>
            </a:extLst>
          </p:cNvPr>
          <p:cNvSpPr>
            <a:spLocks noGrp="1"/>
          </p:cNvSpPr>
          <p:nvPr>
            <p:ph type="dt" sz="half" idx="10"/>
          </p:nvPr>
        </p:nvSpPr>
        <p:spPr/>
        <p:txBody>
          <a:bodyPr/>
          <a:lstStyle/>
          <a:p>
            <a:fld id="{419C6D3F-DD35-AA42-B633-EFD5173A6E15}" type="datetimeFigureOut">
              <a:rPr lang="pl-PL" smtClean="0"/>
              <a:t>23.11.2024</a:t>
            </a:fld>
            <a:endParaRPr lang="pl-PL"/>
          </a:p>
        </p:txBody>
      </p:sp>
      <p:sp>
        <p:nvSpPr>
          <p:cNvPr id="5" name="Symbol zastępczy stopki 4">
            <a:extLst>
              <a:ext uri="{FF2B5EF4-FFF2-40B4-BE49-F238E27FC236}">
                <a16:creationId xmlns:a16="http://schemas.microsoft.com/office/drawing/2014/main" id="{3D76150B-EBC6-8D2D-6A50-3CE84DA9267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DEECC123-C526-530A-B327-CB794CA4DB70}"/>
              </a:ext>
            </a:extLst>
          </p:cNvPr>
          <p:cNvSpPr>
            <a:spLocks noGrp="1"/>
          </p:cNvSpPr>
          <p:nvPr>
            <p:ph type="sldNum" sz="quarter" idx="12"/>
          </p:nvPr>
        </p:nvSpPr>
        <p:spPr/>
        <p:txBody>
          <a:bodyPr/>
          <a:lstStyle/>
          <a:p>
            <a:fld id="{8C94D632-3E0C-F645-83E0-E2ADC5498045}" type="slidenum">
              <a:rPr lang="pl-PL" smtClean="0"/>
              <a:t>‹#›</a:t>
            </a:fld>
            <a:endParaRPr lang="pl-PL"/>
          </a:p>
        </p:txBody>
      </p:sp>
    </p:spTree>
    <p:extLst>
      <p:ext uri="{BB962C8B-B14F-4D97-AF65-F5344CB8AC3E}">
        <p14:creationId xmlns:p14="http://schemas.microsoft.com/office/powerpoint/2010/main" val="174070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DA3E17-D0BF-94D4-26C6-32039033611C}"/>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4058A06A-7587-2990-4529-3C39D668BFF9}"/>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3BA5618F-B0D0-CFBB-93B8-53EB37BD1BC3}"/>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42C6F8F6-75E7-EE89-6975-A32E0A033F41}"/>
              </a:ext>
            </a:extLst>
          </p:cNvPr>
          <p:cNvSpPr>
            <a:spLocks noGrp="1"/>
          </p:cNvSpPr>
          <p:nvPr>
            <p:ph type="dt" sz="half" idx="10"/>
          </p:nvPr>
        </p:nvSpPr>
        <p:spPr/>
        <p:txBody>
          <a:bodyPr/>
          <a:lstStyle/>
          <a:p>
            <a:fld id="{419C6D3F-DD35-AA42-B633-EFD5173A6E15}" type="datetimeFigureOut">
              <a:rPr lang="pl-PL" smtClean="0"/>
              <a:t>23.11.2024</a:t>
            </a:fld>
            <a:endParaRPr lang="pl-PL"/>
          </a:p>
        </p:txBody>
      </p:sp>
      <p:sp>
        <p:nvSpPr>
          <p:cNvPr id="6" name="Symbol zastępczy stopki 5">
            <a:extLst>
              <a:ext uri="{FF2B5EF4-FFF2-40B4-BE49-F238E27FC236}">
                <a16:creationId xmlns:a16="http://schemas.microsoft.com/office/drawing/2014/main" id="{D5199897-7494-7152-B398-45ED976AE6F3}"/>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6DA0E549-8764-15E9-AA33-370E48539358}"/>
              </a:ext>
            </a:extLst>
          </p:cNvPr>
          <p:cNvSpPr>
            <a:spLocks noGrp="1"/>
          </p:cNvSpPr>
          <p:nvPr>
            <p:ph type="sldNum" sz="quarter" idx="12"/>
          </p:nvPr>
        </p:nvSpPr>
        <p:spPr/>
        <p:txBody>
          <a:bodyPr/>
          <a:lstStyle/>
          <a:p>
            <a:fld id="{8C94D632-3E0C-F645-83E0-E2ADC5498045}" type="slidenum">
              <a:rPr lang="pl-PL" smtClean="0"/>
              <a:t>‹#›</a:t>
            </a:fld>
            <a:endParaRPr lang="pl-PL"/>
          </a:p>
        </p:txBody>
      </p:sp>
    </p:spTree>
    <p:extLst>
      <p:ext uri="{BB962C8B-B14F-4D97-AF65-F5344CB8AC3E}">
        <p14:creationId xmlns:p14="http://schemas.microsoft.com/office/powerpoint/2010/main" val="15834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CD3AAD-84BC-080A-9655-D970B8565BF0}"/>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ED2EDABC-D0DE-A738-1496-C3C2D1291E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48CE8AE3-B496-AE41-631F-652A75B99591}"/>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89D605CD-83A1-D29C-E401-92DE4DC8BF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EB114FE9-1D8D-A86B-3FB0-8D1A07DD68C1}"/>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EC4FF396-24AD-6F7C-FF37-3D081E82497F}"/>
              </a:ext>
            </a:extLst>
          </p:cNvPr>
          <p:cNvSpPr>
            <a:spLocks noGrp="1"/>
          </p:cNvSpPr>
          <p:nvPr>
            <p:ph type="dt" sz="half" idx="10"/>
          </p:nvPr>
        </p:nvSpPr>
        <p:spPr/>
        <p:txBody>
          <a:bodyPr/>
          <a:lstStyle/>
          <a:p>
            <a:fld id="{419C6D3F-DD35-AA42-B633-EFD5173A6E15}" type="datetimeFigureOut">
              <a:rPr lang="pl-PL" smtClean="0"/>
              <a:t>23.11.2024</a:t>
            </a:fld>
            <a:endParaRPr lang="pl-PL"/>
          </a:p>
        </p:txBody>
      </p:sp>
      <p:sp>
        <p:nvSpPr>
          <p:cNvPr id="8" name="Symbol zastępczy stopki 7">
            <a:extLst>
              <a:ext uri="{FF2B5EF4-FFF2-40B4-BE49-F238E27FC236}">
                <a16:creationId xmlns:a16="http://schemas.microsoft.com/office/drawing/2014/main" id="{84A83F8B-9DB7-BA7C-E3BA-90CEA7B3F0C8}"/>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B09B4CB6-E1A9-548A-93AC-0902212FE87D}"/>
              </a:ext>
            </a:extLst>
          </p:cNvPr>
          <p:cNvSpPr>
            <a:spLocks noGrp="1"/>
          </p:cNvSpPr>
          <p:nvPr>
            <p:ph type="sldNum" sz="quarter" idx="12"/>
          </p:nvPr>
        </p:nvSpPr>
        <p:spPr/>
        <p:txBody>
          <a:bodyPr/>
          <a:lstStyle/>
          <a:p>
            <a:fld id="{8C94D632-3E0C-F645-83E0-E2ADC5498045}" type="slidenum">
              <a:rPr lang="pl-PL" smtClean="0"/>
              <a:t>‹#›</a:t>
            </a:fld>
            <a:endParaRPr lang="pl-PL"/>
          </a:p>
        </p:txBody>
      </p:sp>
    </p:spTree>
    <p:extLst>
      <p:ext uri="{BB962C8B-B14F-4D97-AF65-F5344CB8AC3E}">
        <p14:creationId xmlns:p14="http://schemas.microsoft.com/office/powerpoint/2010/main" val="3245745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9B5E4B3-FF0B-5A2E-4F32-B5A23A8299DA}"/>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223242DC-0102-7A35-316B-A47C91392825}"/>
              </a:ext>
            </a:extLst>
          </p:cNvPr>
          <p:cNvSpPr>
            <a:spLocks noGrp="1"/>
          </p:cNvSpPr>
          <p:nvPr>
            <p:ph type="dt" sz="half" idx="10"/>
          </p:nvPr>
        </p:nvSpPr>
        <p:spPr/>
        <p:txBody>
          <a:bodyPr/>
          <a:lstStyle/>
          <a:p>
            <a:fld id="{419C6D3F-DD35-AA42-B633-EFD5173A6E15}" type="datetimeFigureOut">
              <a:rPr lang="pl-PL" smtClean="0"/>
              <a:t>23.11.2024</a:t>
            </a:fld>
            <a:endParaRPr lang="pl-PL"/>
          </a:p>
        </p:txBody>
      </p:sp>
      <p:sp>
        <p:nvSpPr>
          <p:cNvPr id="4" name="Symbol zastępczy stopki 3">
            <a:extLst>
              <a:ext uri="{FF2B5EF4-FFF2-40B4-BE49-F238E27FC236}">
                <a16:creationId xmlns:a16="http://schemas.microsoft.com/office/drawing/2014/main" id="{B7F10134-A544-AD99-69BD-2DEAB54721A9}"/>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77DCE07B-083F-08FE-180A-D16A418EE5A4}"/>
              </a:ext>
            </a:extLst>
          </p:cNvPr>
          <p:cNvSpPr>
            <a:spLocks noGrp="1"/>
          </p:cNvSpPr>
          <p:nvPr>
            <p:ph type="sldNum" sz="quarter" idx="12"/>
          </p:nvPr>
        </p:nvSpPr>
        <p:spPr/>
        <p:txBody>
          <a:bodyPr/>
          <a:lstStyle/>
          <a:p>
            <a:fld id="{8C94D632-3E0C-F645-83E0-E2ADC5498045}" type="slidenum">
              <a:rPr lang="pl-PL" smtClean="0"/>
              <a:t>‹#›</a:t>
            </a:fld>
            <a:endParaRPr lang="pl-PL"/>
          </a:p>
        </p:txBody>
      </p:sp>
    </p:spTree>
    <p:extLst>
      <p:ext uri="{BB962C8B-B14F-4D97-AF65-F5344CB8AC3E}">
        <p14:creationId xmlns:p14="http://schemas.microsoft.com/office/powerpoint/2010/main" val="442467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331EDA2F-9731-C4C8-166A-1E9B0FABB4C6}"/>
              </a:ext>
            </a:extLst>
          </p:cNvPr>
          <p:cNvSpPr>
            <a:spLocks noGrp="1"/>
          </p:cNvSpPr>
          <p:nvPr>
            <p:ph type="dt" sz="half" idx="10"/>
          </p:nvPr>
        </p:nvSpPr>
        <p:spPr/>
        <p:txBody>
          <a:bodyPr/>
          <a:lstStyle/>
          <a:p>
            <a:fld id="{419C6D3F-DD35-AA42-B633-EFD5173A6E15}" type="datetimeFigureOut">
              <a:rPr lang="pl-PL" smtClean="0"/>
              <a:t>23.11.2024</a:t>
            </a:fld>
            <a:endParaRPr lang="pl-PL"/>
          </a:p>
        </p:txBody>
      </p:sp>
      <p:sp>
        <p:nvSpPr>
          <p:cNvPr id="3" name="Symbol zastępczy stopki 2">
            <a:extLst>
              <a:ext uri="{FF2B5EF4-FFF2-40B4-BE49-F238E27FC236}">
                <a16:creationId xmlns:a16="http://schemas.microsoft.com/office/drawing/2014/main" id="{2B3F9722-60E1-3AF8-3B9E-98F1E0A4F436}"/>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1A87F35D-B284-9FEF-0745-CFEFD63B08A3}"/>
              </a:ext>
            </a:extLst>
          </p:cNvPr>
          <p:cNvSpPr>
            <a:spLocks noGrp="1"/>
          </p:cNvSpPr>
          <p:nvPr>
            <p:ph type="sldNum" sz="quarter" idx="12"/>
          </p:nvPr>
        </p:nvSpPr>
        <p:spPr/>
        <p:txBody>
          <a:bodyPr/>
          <a:lstStyle/>
          <a:p>
            <a:fld id="{8C94D632-3E0C-F645-83E0-E2ADC5498045}" type="slidenum">
              <a:rPr lang="pl-PL" smtClean="0"/>
              <a:t>‹#›</a:t>
            </a:fld>
            <a:endParaRPr lang="pl-PL"/>
          </a:p>
        </p:txBody>
      </p:sp>
    </p:spTree>
    <p:extLst>
      <p:ext uri="{BB962C8B-B14F-4D97-AF65-F5344CB8AC3E}">
        <p14:creationId xmlns:p14="http://schemas.microsoft.com/office/powerpoint/2010/main" val="3530182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BA8497-3422-4F77-D2F0-C9C521BE1ACF}"/>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0D54667A-1FBF-854F-2B34-C63134BC65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470DEFB3-7903-F3D0-6C1B-F0B36CAD31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3D82A8B4-33A2-9DA5-B6A3-D72A48C3D4C0}"/>
              </a:ext>
            </a:extLst>
          </p:cNvPr>
          <p:cNvSpPr>
            <a:spLocks noGrp="1"/>
          </p:cNvSpPr>
          <p:nvPr>
            <p:ph type="dt" sz="half" idx="10"/>
          </p:nvPr>
        </p:nvSpPr>
        <p:spPr/>
        <p:txBody>
          <a:bodyPr/>
          <a:lstStyle/>
          <a:p>
            <a:fld id="{419C6D3F-DD35-AA42-B633-EFD5173A6E15}" type="datetimeFigureOut">
              <a:rPr lang="pl-PL" smtClean="0"/>
              <a:t>23.11.2024</a:t>
            </a:fld>
            <a:endParaRPr lang="pl-PL"/>
          </a:p>
        </p:txBody>
      </p:sp>
      <p:sp>
        <p:nvSpPr>
          <p:cNvPr id="6" name="Symbol zastępczy stopki 5">
            <a:extLst>
              <a:ext uri="{FF2B5EF4-FFF2-40B4-BE49-F238E27FC236}">
                <a16:creationId xmlns:a16="http://schemas.microsoft.com/office/drawing/2014/main" id="{8D528059-F21E-EA46-F962-6D7F1B8D9E4E}"/>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D9D37D54-2C82-D613-92D7-0DE9562FE084}"/>
              </a:ext>
            </a:extLst>
          </p:cNvPr>
          <p:cNvSpPr>
            <a:spLocks noGrp="1"/>
          </p:cNvSpPr>
          <p:nvPr>
            <p:ph type="sldNum" sz="quarter" idx="12"/>
          </p:nvPr>
        </p:nvSpPr>
        <p:spPr/>
        <p:txBody>
          <a:bodyPr/>
          <a:lstStyle/>
          <a:p>
            <a:fld id="{8C94D632-3E0C-F645-83E0-E2ADC5498045}" type="slidenum">
              <a:rPr lang="pl-PL" smtClean="0"/>
              <a:t>‹#›</a:t>
            </a:fld>
            <a:endParaRPr lang="pl-PL"/>
          </a:p>
        </p:txBody>
      </p:sp>
    </p:spTree>
    <p:extLst>
      <p:ext uri="{BB962C8B-B14F-4D97-AF65-F5344CB8AC3E}">
        <p14:creationId xmlns:p14="http://schemas.microsoft.com/office/powerpoint/2010/main" val="53870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7592ED1-987E-CEA2-355D-4486CDD0A656}"/>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542FF944-5B19-039C-E670-BBA3B67B9D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CE624613-80D4-1D26-3DEF-34F03EF10F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4B71F429-4882-D0B3-250D-40CA940F60AC}"/>
              </a:ext>
            </a:extLst>
          </p:cNvPr>
          <p:cNvSpPr>
            <a:spLocks noGrp="1"/>
          </p:cNvSpPr>
          <p:nvPr>
            <p:ph type="dt" sz="half" idx="10"/>
          </p:nvPr>
        </p:nvSpPr>
        <p:spPr/>
        <p:txBody>
          <a:bodyPr/>
          <a:lstStyle/>
          <a:p>
            <a:fld id="{419C6D3F-DD35-AA42-B633-EFD5173A6E15}" type="datetimeFigureOut">
              <a:rPr lang="pl-PL" smtClean="0"/>
              <a:t>23.11.2024</a:t>
            </a:fld>
            <a:endParaRPr lang="pl-PL"/>
          </a:p>
        </p:txBody>
      </p:sp>
      <p:sp>
        <p:nvSpPr>
          <p:cNvPr id="6" name="Symbol zastępczy stopki 5">
            <a:extLst>
              <a:ext uri="{FF2B5EF4-FFF2-40B4-BE49-F238E27FC236}">
                <a16:creationId xmlns:a16="http://schemas.microsoft.com/office/drawing/2014/main" id="{240D5EAE-7DB5-DF2A-EB90-7AC2FB2BFBD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30A8B11-A356-B905-AA0C-32D021C38214}"/>
              </a:ext>
            </a:extLst>
          </p:cNvPr>
          <p:cNvSpPr>
            <a:spLocks noGrp="1"/>
          </p:cNvSpPr>
          <p:nvPr>
            <p:ph type="sldNum" sz="quarter" idx="12"/>
          </p:nvPr>
        </p:nvSpPr>
        <p:spPr/>
        <p:txBody>
          <a:bodyPr/>
          <a:lstStyle/>
          <a:p>
            <a:fld id="{8C94D632-3E0C-F645-83E0-E2ADC5498045}" type="slidenum">
              <a:rPr lang="pl-PL" smtClean="0"/>
              <a:t>‹#›</a:t>
            </a:fld>
            <a:endParaRPr lang="pl-PL"/>
          </a:p>
        </p:txBody>
      </p:sp>
    </p:spTree>
    <p:extLst>
      <p:ext uri="{BB962C8B-B14F-4D97-AF65-F5344CB8AC3E}">
        <p14:creationId xmlns:p14="http://schemas.microsoft.com/office/powerpoint/2010/main" val="71902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97602406-29E1-5356-CF47-DA82DE0853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6CBEEC74-6FCD-807D-4767-F84939214C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1650FA8-48DC-5F6F-7C1F-6E6793DE5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C6D3F-DD35-AA42-B633-EFD5173A6E15}" type="datetimeFigureOut">
              <a:rPr lang="pl-PL" smtClean="0"/>
              <a:t>23.11.2024</a:t>
            </a:fld>
            <a:endParaRPr lang="pl-PL"/>
          </a:p>
        </p:txBody>
      </p:sp>
      <p:sp>
        <p:nvSpPr>
          <p:cNvPr id="5" name="Symbol zastępczy stopki 4">
            <a:extLst>
              <a:ext uri="{FF2B5EF4-FFF2-40B4-BE49-F238E27FC236}">
                <a16:creationId xmlns:a16="http://schemas.microsoft.com/office/drawing/2014/main" id="{9D5FDBB2-D232-13F2-0A18-9C522E141A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7E73941E-527F-FADB-729D-D528014082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4D632-3E0C-F645-83E0-E2ADC5498045}" type="slidenum">
              <a:rPr lang="pl-PL" smtClean="0"/>
              <a:t>‹#›</a:t>
            </a:fld>
            <a:endParaRPr lang="pl-PL"/>
          </a:p>
        </p:txBody>
      </p:sp>
    </p:spTree>
    <p:extLst>
      <p:ext uri="{BB962C8B-B14F-4D97-AF65-F5344CB8AC3E}">
        <p14:creationId xmlns:p14="http://schemas.microsoft.com/office/powerpoint/2010/main" val="2108469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watch?v=oJ8SrskPrbk"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iadomosci.wp.pl/s/pawel-auguff/nakaz-mtk-ws-szojgu-i-gierasimowa-eksperci-nie-maja-zludzen-7043495945998048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zaborona.com/polskyj-czentr-doslidzhennya-mizhnarodnyh-zlochyniv-vyvchaye-akt-genoczydu-i-rosijsku-agresiy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Yevgen_Zakharo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inp.pan.pl/en/news/universal-jurisdiction-and-the-crime-of-aggression-the-challenges-and-opportunities-for-jit-member-states-2/"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instytutpileckiego.pl/pl/kolekcje-cyfrowe/mediateka/75-rocznica-przyjecia-konwencji-w-sprawie-zapobiegania-i"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eZWZvGd-u2A" TargetMode="External"/><Relationship Id="rId2" Type="http://schemas.openxmlformats.org/officeDocument/2006/relationships/hyperlink" Target="https://youtu.be/1bGi1XHbO7A?si=ARHz2N8uFgNFnAcf" TargetMode="Externa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olnesady.org/en/" TargetMode="Externa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hyperlink" Target="https://www.eceg.uw.edu.p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4B439AF7-D11B-9886-A8DA-C9ECC5A089C6}"/>
              </a:ext>
            </a:extLst>
          </p:cNvPr>
          <p:cNvSpPr>
            <a:spLocks noGrp="1"/>
          </p:cNvSpPr>
          <p:nvPr>
            <p:ph idx="1"/>
          </p:nvPr>
        </p:nvSpPr>
        <p:spPr>
          <a:xfrm>
            <a:off x="838200" y="235974"/>
            <a:ext cx="10515600" cy="6548284"/>
          </a:xfrm>
        </p:spPr>
        <p:txBody>
          <a:bodyPr/>
          <a:lstStyle/>
          <a:p>
            <a:pPr marL="0" indent="0">
              <a:buNone/>
            </a:pPr>
            <a:r>
              <a:rPr lang="pl-PL" dirty="0"/>
              <a:t>17.12.2022 r.</a:t>
            </a:r>
          </a:p>
          <a:p>
            <a:pPr marL="0" indent="0">
              <a:buNone/>
            </a:pPr>
            <a:endParaRPr lang="pl-PL" dirty="0"/>
          </a:p>
          <a:p>
            <a:pPr marL="0" indent="0">
              <a:buNone/>
            </a:pPr>
            <a:r>
              <a:rPr lang="pl-PL" dirty="0"/>
              <a:t>Wywiad dr Kosyło dla </a:t>
            </a:r>
            <a:r>
              <a:rPr lang="uk-UA" dirty="0"/>
              <a:t>”</a:t>
            </a:r>
            <a:r>
              <a:rPr lang="pl-PL" dirty="0" err="1"/>
              <a:t>Novyny</a:t>
            </a:r>
            <a:r>
              <a:rPr lang="pl-PL" dirty="0"/>
              <a:t> Donbasu” na temat działalności Centrum Badań Zbrodni Międzynarodowych UW. W wywiadzie dr Kosyło opowiada o zadaniach Centrum oraz o problemach związanych ze ściganiem zbrodni międzynarodowych popełnionych w Ukrainie. </a:t>
            </a:r>
          </a:p>
          <a:p>
            <a:pPr marL="0" indent="0">
              <a:buNone/>
            </a:pPr>
            <a:endParaRPr lang="pl-PL" dirty="0"/>
          </a:p>
          <a:p>
            <a:pPr marL="0" indent="0">
              <a:buNone/>
            </a:pPr>
            <a:r>
              <a:rPr lang="pl-PL" dirty="0"/>
              <a:t>Link do wideo: </a:t>
            </a:r>
            <a:r>
              <a:rPr lang="pl-PL" dirty="0">
                <a:hlinkClick r:id="rId2"/>
              </a:rPr>
              <a:t>https://www.youtube.com/watch?v=oJ8SrskPrbk</a:t>
            </a:r>
            <a:r>
              <a:rPr lang="pl-PL" dirty="0"/>
              <a:t> </a:t>
            </a:r>
          </a:p>
        </p:txBody>
      </p:sp>
      <p:pic>
        <p:nvPicPr>
          <p:cNvPr id="5" name="Obraz 4" descr="Obraz zawierający Ludzka twarz, tekst, regał na książki, osoba&#10;&#10;Opis wygenerowany automatycznie">
            <a:extLst>
              <a:ext uri="{FF2B5EF4-FFF2-40B4-BE49-F238E27FC236}">
                <a16:creationId xmlns:a16="http://schemas.microsoft.com/office/drawing/2014/main" id="{6C97B0B1-67A4-C41B-E468-1D70530C9633}"/>
              </a:ext>
            </a:extLst>
          </p:cNvPr>
          <p:cNvPicPr>
            <a:picLocks noChangeAspect="1"/>
          </p:cNvPicPr>
          <p:nvPr/>
        </p:nvPicPr>
        <p:blipFill>
          <a:blip r:embed="rId3"/>
          <a:stretch>
            <a:fillRect/>
          </a:stretch>
        </p:blipFill>
        <p:spPr>
          <a:xfrm>
            <a:off x="1130709" y="4267202"/>
            <a:ext cx="4222812" cy="2438400"/>
          </a:xfrm>
          <a:prstGeom prst="rect">
            <a:avLst/>
          </a:prstGeom>
        </p:spPr>
      </p:pic>
    </p:spTree>
    <p:extLst>
      <p:ext uri="{BB962C8B-B14F-4D97-AF65-F5344CB8AC3E}">
        <p14:creationId xmlns:p14="http://schemas.microsoft.com/office/powerpoint/2010/main" val="3295035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FDBF7917-8744-A277-565D-F1E1ABA0AA44}"/>
              </a:ext>
            </a:extLst>
          </p:cNvPr>
          <p:cNvSpPr>
            <a:spLocks noGrp="1"/>
          </p:cNvSpPr>
          <p:nvPr>
            <p:ph idx="1"/>
          </p:nvPr>
        </p:nvSpPr>
        <p:spPr>
          <a:xfrm>
            <a:off x="838200" y="314633"/>
            <a:ext cx="4579373" cy="5771535"/>
          </a:xfrm>
        </p:spPr>
        <p:txBody>
          <a:bodyPr>
            <a:normAutofit fontScale="77500" lnSpcReduction="20000"/>
          </a:bodyPr>
          <a:lstStyle/>
          <a:p>
            <a:pPr marL="0" indent="0">
              <a:buNone/>
            </a:pPr>
            <a:r>
              <a:rPr lang="pl-PL" dirty="0"/>
              <a:t>13.07.2024</a:t>
            </a:r>
          </a:p>
          <a:p>
            <a:pPr marL="0" indent="0">
              <a:buNone/>
            </a:pPr>
            <a:r>
              <a:rPr lang="pl-PL" b="1" i="0" u="none" strike="noStrike" dirty="0">
                <a:solidFill>
                  <a:srgbClr val="0D0D0D"/>
                </a:solidFill>
                <a:effectLst/>
                <a:latin typeface="system-ui"/>
              </a:rPr>
              <a:t>Nakaz aresztowania </a:t>
            </a:r>
            <a:r>
              <a:rPr lang="pl-PL" b="1" i="0" u="none" strike="noStrike" dirty="0" err="1">
                <a:solidFill>
                  <a:srgbClr val="0D0D0D"/>
                </a:solidFill>
                <a:effectLst/>
                <a:latin typeface="system-ui"/>
              </a:rPr>
              <a:t>Szojgu</a:t>
            </a:r>
            <a:r>
              <a:rPr lang="pl-PL" b="1" i="0" u="none" strike="noStrike" dirty="0">
                <a:solidFill>
                  <a:srgbClr val="0D0D0D"/>
                </a:solidFill>
                <a:effectLst/>
                <a:latin typeface="system-ui"/>
              </a:rPr>
              <a:t> wpłynie na Rosjan? Eksperci bez złudzeń.</a:t>
            </a:r>
          </a:p>
          <a:p>
            <a:pPr marL="0" indent="0">
              <a:buNone/>
            </a:pPr>
            <a:r>
              <a:rPr lang="pl-PL" dirty="0">
                <a:solidFill>
                  <a:srgbClr val="0D0D0D"/>
                </a:solidFill>
                <a:latin typeface="system-ui"/>
              </a:rPr>
              <a:t>Wywiad dr Kosyło oraz innych ekspertów dla Wirtualnej Polski.</a:t>
            </a:r>
          </a:p>
          <a:p>
            <a:pPr marL="0" indent="0">
              <a:buNone/>
            </a:pPr>
            <a:r>
              <a:rPr lang="pl-PL" dirty="0">
                <a:solidFill>
                  <a:srgbClr val="0D0D0D"/>
                </a:solidFill>
                <a:latin typeface="system-ui"/>
              </a:rPr>
              <a:t>W wywiadzie w szczególności poruszono kwestie dotyczące narzędzi, które posiada Międzynarodowy Trybunał Karny w ściganiu osób podejrzanych o popełnienie zbrodni międzynarodowych, w tym mechanizmu współpracy pomiędzy MTK a Interpolem. </a:t>
            </a:r>
          </a:p>
          <a:p>
            <a:pPr marL="0" indent="0">
              <a:buNone/>
            </a:pPr>
            <a:endParaRPr lang="pl-PL" dirty="0">
              <a:solidFill>
                <a:srgbClr val="0D0D0D"/>
              </a:solidFill>
              <a:latin typeface="system-ui"/>
            </a:endParaRPr>
          </a:p>
          <a:p>
            <a:pPr marL="0" indent="0">
              <a:buNone/>
            </a:pPr>
            <a:r>
              <a:rPr lang="pl-PL" dirty="0">
                <a:solidFill>
                  <a:srgbClr val="0D0D0D"/>
                </a:solidFill>
                <a:latin typeface="system-ui"/>
              </a:rPr>
              <a:t>Link do wywiadu: </a:t>
            </a:r>
          </a:p>
          <a:p>
            <a:pPr marL="0" indent="0">
              <a:buNone/>
            </a:pPr>
            <a:r>
              <a:rPr lang="pl-PL" dirty="0">
                <a:solidFill>
                  <a:srgbClr val="0D0D0D"/>
                </a:solidFill>
                <a:latin typeface="system-ui"/>
                <a:hlinkClick r:id="rId2"/>
              </a:rPr>
              <a:t>https://wiadomosci.wp.pl/s/pawel-auguff/nakaz-mtk-ws-szojgu-i-gierasimowa-eksperci-nie-maja-zludzen-7043495945998048a</a:t>
            </a:r>
            <a:r>
              <a:rPr lang="pl-PL" dirty="0">
                <a:solidFill>
                  <a:srgbClr val="0D0D0D"/>
                </a:solidFill>
                <a:latin typeface="system-ui"/>
              </a:rPr>
              <a:t>? </a:t>
            </a:r>
          </a:p>
          <a:p>
            <a:pPr marL="0" indent="0">
              <a:buNone/>
            </a:pPr>
            <a:endParaRPr lang="pl-PL" dirty="0">
              <a:solidFill>
                <a:srgbClr val="0D0D0D"/>
              </a:solidFill>
              <a:latin typeface="system-ui"/>
            </a:endParaRPr>
          </a:p>
        </p:txBody>
      </p:sp>
      <p:pic>
        <p:nvPicPr>
          <p:cNvPr id="5" name="Obraz 4" descr="Obraz zawierający Ludzka twarz, ubrania, tekst, człowiek&#10;&#10;Opis wygenerowany automatycznie">
            <a:extLst>
              <a:ext uri="{FF2B5EF4-FFF2-40B4-BE49-F238E27FC236}">
                <a16:creationId xmlns:a16="http://schemas.microsoft.com/office/drawing/2014/main" id="{C747B71F-56D9-A063-4181-7820A688052B}"/>
              </a:ext>
            </a:extLst>
          </p:cNvPr>
          <p:cNvPicPr>
            <a:picLocks noChangeAspect="1"/>
          </p:cNvPicPr>
          <p:nvPr/>
        </p:nvPicPr>
        <p:blipFill>
          <a:blip r:embed="rId3"/>
          <a:stretch>
            <a:fillRect/>
          </a:stretch>
        </p:blipFill>
        <p:spPr>
          <a:xfrm>
            <a:off x="5785405" y="314633"/>
            <a:ext cx="3071139" cy="2812025"/>
          </a:xfrm>
          <a:prstGeom prst="rect">
            <a:avLst/>
          </a:prstGeom>
        </p:spPr>
      </p:pic>
    </p:spTree>
    <p:extLst>
      <p:ext uri="{BB962C8B-B14F-4D97-AF65-F5344CB8AC3E}">
        <p14:creationId xmlns:p14="http://schemas.microsoft.com/office/powerpoint/2010/main" val="4236175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31847305-F449-936F-E325-99DD64B2A1F7}"/>
              </a:ext>
            </a:extLst>
          </p:cNvPr>
          <p:cNvSpPr>
            <a:spLocks noGrp="1"/>
          </p:cNvSpPr>
          <p:nvPr>
            <p:ph idx="1"/>
          </p:nvPr>
        </p:nvSpPr>
        <p:spPr>
          <a:xfrm>
            <a:off x="838200" y="442452"/>
            <a:ext cx="10515600" cy="5734511"/>
          </a:xfrm>
        </p:spPr>
        <p:txBody>
          <a:bodyPr>
            <a:normAutofit lnSpcReduction="10000"/>
          </a:bodyPr>
          <a:lstStyle/>
          <a:p>
            <a:pPr marL="0" indent="0">
              <a:buNone/>
            </a:pPr>
            <a:r>
              <a:rPr lang="pl-PL" b="1" dirty="0"/>
              <a:t>06.01.2023</a:t>
            </a:r>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r>
              <a:rPr lang="pl-PL" dirty="0"/>
              <a:t>Zbrodniarze hitlerowscy też niczego się nie bali. Polskie Centrum badań Zbrodni Międzynarodowych bada akt ludobójstwa oraz zbrodnię agresji. Wywiad dr Kosyło dla ukraińskiej platformy </a:t>
            </a:r>
            <a:r>
              <a:rPr lang="pl-PL" dirty="0" err="1"/>
              <a:t>Zaborona.com</a:t>
            </a:r>
            <a:endParaRPr lang="pl-PL" dirty="0"/>
          </a:p>
          <a:p>
            <a:pPr marL="0" indent="0">
              <a:buNone/>
            </a:pPr>
            <a:r>
              <a:rPr lang="pl-PL" dirty="0">
                <a:hlinkClick r:id="rId2"/>
              </a:rPr>
              <a:t>https://zaborona.com/polskyj-czentr-doslidzhennya-mizhnarodnyh-zlochyniv-vyvchaye-akt-genoczydu-i-rosijsku-agresiyu/</a:t>
            </a:r>
            <a:r>
              <a:rPr lang="pl-PL" dirty="0"/>
              <a:t> </a:t>
            </a:r>
          </a:p>
        </p:txBody>
      </p:sp>
      <p:pic>
        <p:nvPicPr>
          <p:cNvPr id="5" name="Obraz 4" descr="Obraz zawierający tekst, torba, ilustracja, design&#10;&#10;Opis wygenerowany automatycznie">
            <a:extLst>
              <a:ext uri="{FF2B5EF4-FFF2-40B4-BE49-F238E27FC236}">
                <a16:creationId xmlns:a16="http://schemas.microsoft.com/office/drawing/2014/main" id="{A5F946CB-0361-1E4A-B8E5-4F519BEF70B3}"/>
              </a:ext>
            </a:extLst>
          </p:cNvPr>
          <p:cNvPicPr>
            <a:picLocks noChangeAspect="1"/>
          </p:cNvPicPr>
          <p:nvPr/>
        </p:nvPicPr>
        <p:blipFill>
          <a:blip r:embed="rId3"/>
          <a:stretch>
            <a:fillRect/>
          </a:stretch>
        </p:blipFill>
        <p:spPr>
          <a:xfrm>
            <a:off x="838200" y="914946"/>
            <a:ext cx="3891116" cy="3038432"/>
          </a:xfrm>
          <a:prstGeom prst="rect">
            <a:avLst/>
          </a:prstGeom>
        </p:spPr>
      </p:pic>
    </p:spTree>
    <p:extLst>
      <p:ext uri="{BB962C8B-B14F-4D97-AF65-F5344CB8AC3E}">
        <p14:creationId xmlns:p14="http://schemas.microsoft.com/office/powerpoint/2010/main" val="3627108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8"/>
          <p:cNvSpPr txBox="1">
            <a:spLocks noGrp="1"/>
          </p:cNvSpPr>
          <p:nvPr>
            <p:ph type="title"/>
          </p:nvPr>
        </p:nvSpPr>
        <p:spPr>
          <a:xfrm>
            <a:off x="-2626101" y="290185"/>
            <a:ext cx="1045100" cy="969627"/>
          </a:xfrm>
          <a:prstGeom prst="rect">
            <a:avLst/>
          </a:prstGeom>
        </p:spPr>
        <p:txBody>
          <a:bodyPr spcFirstLastPara="1" vert="horz" lIns="91425" tIns="45700" rIns="91425" bIns="45700" rtlCol="0" anchor="b" anchorCtr="0">
            <a:normAutofit fontScale="90000"/>
          </a:bodyPr>
          <a:lstStyle/>
          <a:p>
            <a:pPr algn="r">
              <a:spcBef>
                <a:spcPts val="0"/>
              </a:spcBef>
              <a:buClr>
                <a:srgbClr val="C00000"/>
              </a:buClr>
              <a:buSzPct val="100000"/>
            </a:pPr>
            <a:r>
              <a:rPr lang="pl-PL" sz="4000" b="1">
                <a:solidFill>
                  <a:srgbClr val="FFFFFF"/>
                </a:solidFill>
              </a:rPr>
              <a:t>Literatura podstawowa:</a:t>
            </a:r>
            <a:br>
              <a:rPr lang="pl-PL" sz="4000" b="1">
                <a:solidFill>
                  <a:srgbClr val="FFFFFF"/>
                </a:solidFill>
              </a:rPr>
            </a:br>
            <a:endParaRPr lang="pl-PL" sz="4000">
              <a:solidFill>
                <a:srgbClr val="FFFFFF"/>
              </a:solidFill>
            </a:endParaRPr>
          </a:p>
        </p:txBody>
      </p:sp>
      <p:sp>
        <p:nvSpPr>
          <p:cNvPr id="355" name="Google Shape;355;p38"/>
          <p:cNvSpPr txBox="1">
            <a:spLocks noGrp="1"/>
          </p:cNvSpPr>
          <p:nvPr>
            <p:ph type="body" idx="1"/>
          </p:nvPr>
        </p:nvSpPr>
        <p:spPr>
          <a:xfrm>
            <a:off x="747253" y="3116826"/>
            <a:ext cx="11139948" cy="3380955"/>
          </a:xfrm>
          <a:prstGeom prst="rect">
            <a:avLst/>
          </a:prstGeom>
        </p:spPr>
        <p:txBody>
          <a:bodyPr spcFirstLastPara="1" vert="horz" lIns="91425" tIns="45700" rIns="91425" bIns="45700" rtlCol="0" anchor="ctr" anchorCtr="0">
            <a:normAutofit/>
          </a:bodyPr>
          <a:lstStyle/>
          <a:p>
            <a:pPr marL="0" indent="0">
              <a:buNone/>
            </a:pPr>
            <a:r>
              <a:rPr lang="pl-PL" sz="2400" b="1" i="0" u="none" strike="noStrike" dirty="0">
                <a:solidFill>
                  <a:srgbClr val="222222"/>
                </a:solidFill>
                <a:effectLst/>
                <a:latin typeface="Arial" panose="020B0604020202020204" pitchFamily="34" charset="0"/>
              </a:rPr>
              <a:t>6.02.2023</a:t>
            </a:r>
            <a:endParaRPr lang="pl-PL" sz="2400" b="1" dirty="0"/>
          </a:p>
          <a:p>
            <a:pPr marL="0" indent="0">
              <a:buNone/>
            </a:pPr>
            <a:endParaRPr lang="pl-PL" sz="2400" b="1" dirty="0"/>
          </a:p>
          <a:p>
            <a:pPr marL="0" indent="0">
              <a:buNone/>
            </a:pPr>
            <a:r>
              <a:rPr lang="pl-PL" sz="2400" b="1" dirty="0"/>
              <a:t>W dniu </a:t>
            </a:r>
            <a:r>
              <a:rPr lang="pl-PL" sz="2400" b="1" i="0" u="none" strike="noStrike" dirty="0">
                <a:solidFill>
                  <a:srgbClr val="222222"/>
                </a:solidFill>
                <a:effectLst/>
                <a:latin typeface="Arial" panose="020B0604020202020204" pitchFamily="34" charset="0"/>
              </a:rPr>
              <a:t>6.02.2023 </a:t>
            </a:r>
            <a:r>
              <a:rPr lang="pl-PL" sz="2400" b="1" dirty="0">
                <a:solidFill>
                  <a:srgbClr val="222222"/>
                </a:solidFill>
                <a:latin typeface="Arial" panose="020B0604020202020204" pitchFamily="34" charset="0"/>
              </a:rPr>
              <a:t>w siedzibie </a:t>
            </a:r>
            <a:r>
              <a:rPr lang="pl-PL" sz="2400" b="1" dirty="0"/>
              <a:t>Centrum Badań Zbrodni Międzynarodowych UW  odbyło się </a:t>
            </a:r>
            <a:r>
              <a:rPr lang="pl-PL" sz="2200" b="0" i="0" u="none" strike="noStrike" dirty="0">
                <a:solidFill>
                  <a:srgbClr val="222222"/>
                </a:solidFill>
                <a:effectLst/>
                <a:latin typeface="Arial" panose="020B0604020202020204" pitchFamily="34" charset="0"/>
              </a:rPr>
              <a:t>spotkanie z żołnierzem </a:t>
            </a:r>
            <a:r>
              <a:rPr lang="pl-PL" sz="2200" dirty="0">
                <a:solidFill>
                  <a:srgbClr val="222222"/>
                </a:solidFill>
                <a:latin typeface="Arial" panose="020B0604020202020204" pitchFamily="34" charset="0"/>
              </a:rPr>
              <a:t>Sił Zbrojnych Ukrainy </a:t>
            </a:r>
            <a:r>
              <a:rPr lang="pl-PL" sz="2200" b="0" i="0" u="none" strike="noStrike" dirty="0">
                <a:solidFill>
                  <a:srgbClr val="222222"/>
                </a:solidFill>
                <a:effectLst/>
                <a:latin typeface="Arial" panose="020B0604020202020204" pitchFamily="34" charset="0"/>
              </a:rPr>
              <a:t>Olegiem </a:t>
            </a:r>
            <a:r>
              <a:rPr lang="pl-PL" sz="2200" b="0" i="0" u="none" strike="noStrike" dirty="0" err="1">
                <a:solidFill>
                  <a:srgbClr val="222222"/>
                </a:solidFill>
                <a:effectLst/>
                <a:latin typeface="Arial" panose="020B0604020202020204" pitchFamily="34" charset="0"/>
              </a:rPr>
              <a:t>Voloshynovychem</a:t>
            </a:r>
            <a:r>
              <a:rPr lang="pl-PL" sz="2200" b="0" i="0" u="none" strike="noStrike" dirty="0">
                <a:solidFill>
                  <a:srgbClr val="222222"/>
                </a:solidFill>
                <a:effectLst/>
                <a:latin typeface="Arial" panose="020B0604020202020204" pitchFamily="34" charset="0"/>
              </a:rPr>
              <a:t>, który przed wojną wykonywał zawód adwokata w Kijowie i był doktorantem w Akademii Nauk Prawnych Ukrainy. </a:t>
            </a:r>
          </a:p>
          <a:p>
            <a:pPr marL="0" indent="0">
              <a:buNone/>
            </a:pPr>
            <a:endParaRPr lang="pl-PL" sz="2200" b="0" i="0" u="none" strike="noStrike" dirty="0">
              <a:solidFill>
                <a:srgbClr val="222222"/>
              </a:solidFill>
              <a:effectLst/>
              <a:latin typeface="Arial" panose="020B0604020202020204" pitchFamily="34" charset="0"/>
            </a:endParaRPr>
          </a:p>
          <a:p>
            <a:pPr marL="0" lvl="0" indent="0">
              <a:buNone/>
            </a:pPr>
            <a:r>
              <a:rPr lang="pl-PL" sz="2200" b="0" i="0" u="sng" strike="noStrike" dirty="0">
                <a:solidFill>
                  <a:srgbClr val="222222"/>
                </a:solidFill>
                <a:effectLst/>
                <a:latin typeface="Arial" panose="020B0604020202020204" pitchFamily="34" charset="0"/>
              </a:rPr>
              <a:t>Temat spotkania</a:t>
            </a:r>
            <a:r>
              <a:rPr lang="pl-PL" sz="2200" b="1" i="0" u="sng" strike="noStrike" dirty="0">
                <a:solidFill>
                  <a:srgbClr val="222222"/>
                </a:solidFill>
                <a:effectLst/>
                <a:latin typeface="Arial" panose="020B0604020202020204" pitchFamily="34" charset="0"/>
              </a:rPr>
              <a:t>: </a:t>
            </a:r>
            <a:r>
              <a:rPr lang="pl-PL" sz="2200" b="1" i="0" u="none" strike="noStrike" dirty="0">
                <a:solidFill>
                  <a:srgbClr val="222222"/>
                </a:solidFill>
                <a:effectLst/>
                <a:latin typeface="Arial" panose="020B0604020202020204" pitchFamily="34" charset="0"/>
              </a:rPr>
              <a:t>rosyjskie zbrodnie wojenne  w Ukrainie</a:t>
            </a:r>
            <a:r>
              <a:rPr lang="pl-PL" sz="2200" b="1" dirty="0">
                <a:latin typeface="Times New Roman" panose="02020603050405020304" pitchFamily="18" charset="0"/>
              </a:rPr>
              <a:t> </a:t>
            </a:r>
          </a:p>
        </p:txBody>
      </p:sp>
      <p:pic>
        <p:nvPicPr>
          <p:cNvPr id="4" name="Obraz 3" descr="Obraz zawierający hełm, na wolnym powietrzu, Ludzka twarz, ubrania&#10;&#10;Opis wygenerowany automatycznie">
            <a:extLst>
              <a:ext uri="{FF2B5EF4-FFF2-40B4-BE49-F238E27FC236}">
                <a16:creationId xmlns:a16="http://schemas.microsoft.com/office/drawing/2014/main" id="{CBBB95FA-CC35-8895-7BC4-A8DAFFA425E9}"/>
              </a:ext>
            </a:extLst>
          </p:cNvPr>
          <p:cNvPicPr>
            <a:picLocks noChangeAspect="1"/>
          </p:cNvPicPr>
          <p:nvPr/>
        </p:nvPicPr>
        <p:blipFill>
          <a:blip r:embed="rId3"/>
          <a:stretch>
            <a:fillRect/>
          </a:stretch>
        </p:blipFill>
        <p:spPr>
          <a:xfrm>
            <a:off x="3211313" y="605546"/>
            <a:ext cx="1993489" cy="2511279"/>
          </a:xfrm>
          <a:prstGeom prst="rect">
            <a:avLst/>
          </a:prstGeom>
        </p:spPr>
      </p:pic>
      <p:pic>
        <p:nvPicPr>
          <p:cNvPr id="6" name="Obraz 5" descr="Obraz zawierający Ludzka twarz, osoba, ubrania, krawat&#10;&#10;Opis wygenerowany automatycznie">
            <a:extLst>
              <a:ext uri="{FF2B5EF4-FFF2-40B4-BE49-F238E27FC236}">
                <a16:creationId xmlns:a16="http://schemas.microsoft.com/office/drawing/2014/main" id="{CF8C317A-B7F9-25E1-5BD8-D6B94B4A0F80}"/>
              </a:ext>
            </a:extLst>
          </p:cNvPr>
          <p:cNvPicPr>
            <a:picLocks noChangeAspect="1"/>
          </p:cNvPicPr>
          <p:nvPr/>
        </p:nvPicPr>
        <p:blipFill>
          <a:blip r:embed="rId4"/>
          <a:stretch>
            <a:fillRect/>
          </a:stretch>
        </p:blipFill>
        <p:spPr>
          <a:xfrm>
            <a:off x="845574" y="605547"/>
            <a:ext cx="2365739" cy="2511279"/>
          </a:xfrm>
          <a:prstGeom prst="rect">
            <a:avLst/>
          </a:prstGeom>
        </p:spPr>
      </p:pic>
    </p:spTree>
    <p:extLst>
      <p:ext uri="{BB962C8B-B14F-4D97-AF65-F5344CB8AC3E}">
        <p14:creationId xmlns:p14="http://schemas.microsoft.com/office/powerpoint/2010/main" val="2714739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8"/>
          <p:cNvSpPr txBox="1">
            <a:spLocks noGrp="1"/>
          </p:cNvSpPr>
          <p:nvPr>
            <p:ph type="title"/>
          </p:nvPr>
        </p:nvSpPr>
        <p:spPr>
          <a:xfrm>
            <a:off x="-2626101" y="290185"/>
            <a:ext cx="1045100" cy="969627"/>
          </a:xfrm>
          <a:prstGeom prst="rect">
            <a:avLst/>
          </a:prstGeom>
        </p:spPr>
        <p:txBody>
          <a:bodyPr spcFirstLastPara="1" vert="horz" lIns="91425" tIns="45700" rIns="91425" bIns="45700" rtlCol="0" anchor="b" anchorCtr="0">
            <a:normAutofit fontScale="90000"/>
          </a:bodyPr>
          <a:lstStyle/>
          <a:p>
            <a:pPr algn="r">
              <a:spcBef>
                <a:spcPts val="0"/>
              </a:spcBef>
              <a:buClr>
                <a:srgbClr val="C00000"/>
              </a:buClr>
              <a:buSzPct val="100000"/>
            </a:pPr>
            <a:r>
              <a:rPr lang="pl-PL" sz="4000" b="1">
                <a:solidFill>
                  <a:srgbClr val="FFFFFF"/>
                </a:solidFill>
              </a:rPr>
              <a:t>Literatura podstawowa:</a:t>
            </a:r>
            <a:br>
              <a:rPr lang="pl-PL" sz="4000" b="1">
                <a:solidFill>
                  <a:srgbClr val="FFFFFF"/>
                </a:solidFill>
              </a:rPr>
            </a:br>
            <a:endParaRPr lang="pl-PL" sz="4000">
              <a:solidFill>
                <a:srgbClr val="FFFFFF"/>
              </a:solidFill>
            </a:endParaRPr>
          </a:p>
        </p:txBody>
      </p:sp>
      <p:sp>
        <p:nvSpPr>
          <p:cNvPr id="355" name="Google Shape;355;p38"/>
          <p:cNvSpPr txBox="1">
            <a:spLocks noGrp="1"/>
          </p:cNvSpPr>
          <p:nvPr>
            <p:ph type="body" idx="1"/>
          </p:nvPr>
        </p:nvSpPr>
        <p:spPr>
          <a:xfrm>
            <a:off x="4376057" y="307658"/>
            <a:ext cx="7491836" cy="5680327"/>
          </a:xfrm>
          <a:prstGeom prst="rect">
            <a:avLst/>
          </a:prstGeom>
        </p:spPr>
        <p:txBody>
          <a:bodyPr spcFirstLastPara="1" vert="horz" lIns="91425" tIns="45700" rIns="91425" bIns="45700" rtlCol="0" anchor="ctr" anchorCtr="0">
            <a:normAutofit/>
          </a:bodyPr>
          <a:lstStyle/>
          <a:p>
            <a:pPr marL="0" indent="0">
              <a:buNone/>
            </a:pPr>
            <a:r>
              <a:rPr lang="pl-PL" sz="2000" b="1" dirty="0">
                <a:solidFill>
                  <a:srgbClr val="222222"/>
                </a:solidFill>
                <a:latin typeface="Book Antiqua" panose="02040602050305030304" pitchFamily="18" charset="0"/>
              </a:rPr>
              <a:t>30.03.2023</a:t>
            </a:r>
            <a:endParaRPr lang="pl-PL" sz="2000" b="1" dirty="0">
              <a:latin typeface="Book Antiqua" panose="02040602050305030304" pitchFamily="18" charset="0"/>
            </a:endParaRPr>
          </a:p>
          <a:p>
            <a:pPr marL="0" indent="0">
              <a:buNone/>
            </a:pPr>
            <a:endParaRPr lang="pl-PL" sz="2000" dirty="0">
              <a:latin typeface="Book Antiqua" panose="02040602050305030304" pitchFamily="18" charset="0"/>
            </a:endParaRPr>
          </a:p>
          <a:p>
            <a:pPr marL="0" indent="0">
              <a:buNone/>
            </a:pPr>
            <a:r>
              <a:rPr lang="pl-PL" sz="2000" dirty="0">
                <a:latin typeface="Book Antiqua" panose="02040602050305030304" pitchFamily="18" charset="0"/>
              </a:rPr>
              <a:t>W dniu </a:t>
            </a:r>
            <a:r>
              <a:rPr lang="pl-PL" sz="2000" dirty="0">
                <a:solidFill>
                  <a:srgbClr val="222222"/>
                </a:solidFill>
                <a:latin typeface="Book Antiqua" panose="02040602050305030304" pitchFamily="18" charset="0"/>
              </a:rPr>
              <a:t>30.03.2023</a:t>
            </a:r>
            <a:r>
              <a:rPr lang="pl-PL" sz="2000" u="none" strike="noStrike" dirty="0">
                <a:solidFill>
                  <a:srgbClr val="222222"/>
                </a:solidFill>
                <a:effectLst/>
                <a:latin typeface="Book Antiqua" panose="02040602050305030304" pitchFamily="18" charset="0"/>
              </a:rPr>
              <a:t> </a:t>
            </a:r>
            <a:r>
              <a:rPr lang="pl-PL" sz="2000" dirty="0">
                <a:solidFill>
                  <a:srgbClr val="222222"/>
                </a:solidFill>
                <a:latin typeface="Book Antiqua" panose="02040602050305030304" pitchFamily="18" charset="0"/>
              </a:rPr>
              <a:t>w siedzibie </a:t>
            </a:r>
            <a:r>
              <a:rPr lang="pl-PL" sz="2000" dirty="0">
                <a:latin typeface="Book Antiqua" panose="02040602050305030304" pitchFamily="18" charset="0"/>
              </a:rPr>
              <a:t>Centrum Badań Zbrodni Międzynarodowych UW  odbyło się  Seminarium Naukowe z udziałem Pana </a:t>
            </a:r>
            <a:r>
              <a:rPr lang="pl-PL" sz="2000" dirty="0">
                <a:latin typeface="Book Antiqua" panose="02040602050305030304" pitchFamily="18" charset="0"/>
                <a:hlinkClick r:id="rId3"/>
              </a:rPr>
              <a:t>Jewhena Zacharowa</a:t>
            </a:r>
            <a:r>
              <a:rPr lang="pl-PL" sz="2000" b="1" dirty="0">
                <a:latin typeface="Book Antiqua" panose="02040602050305030304" pitchFamily="18" charset="0"/>
              </a:rPr>
              <a:t>  </a:t>
            </a:r>
            <a:r>
              <a:rPr lang="pl-PL" sz="2000" dirty="0">
                <a:latin typeface="Book Antiqua" panose="02040602050305030304" pitchFamily="18" charset="0"/>
              </a:rPr>
              <a:t>pt. </a:t>
            </a:r>
            <a:r>
              <a:rPr lang="pl-PL" sz="2000" b="1" i="1" dirty="0">
                <a:latin typeface="Book Antiqua" panose="02040602050305030304" pitchFamily="18" charset="0"/>
              </a:rPr>
              <a:t>Rosyjskie zbrodnie prawa międzynarodowego w Ukrainie - gromadzenie dowodów przez Charkowską Grupę Ochrony Praw Człowieka</a:t>
            </a:r>
            <a:r>
              <a:rPr lang="pl-PL" sz="2000" dirty="0">
                <a:latin typeface="Book Antiqua" panose="02040602050305030304" pitchFamily="18" charset="0"/>
              </a:rPr>
              <a:t>. </a:t>
            </a:r>
          </a:p>
          <a:p>
            <a:pPr marL="0" indent="0">
              <a:buNone/>
            </a:pPr>
            <a:endParaRPr lang="pl-PL" sz="2000" dirty="0">
              <a:latin typeface="Book Antiqua" panose="02040602050305030304" pitchFamily="18" charset="0"/>
            </a:endParaRPr>
          </a:p>
          <a:p>
            <a:pPr marL="0" indent="0">
              <a:buNone/>
            </a:pPr>
            <a:r>
              <a:rPr lang="pl-PL" sz="2000" dirty="0">
                <a:latin typeface="Book Antiqua" panose="02040602050305030304" pitchFamily="18" charset="0"/>
              </a:rPr>
              <a:t>Udział w spotkaniu był również możliwy on-line za pośrednictwem platformy Zoom. </a:t>
            </a:r>
          </a:p>
          <a:p>
            <a:pPr marL="0" indent="0" algn="ctr">
              <a:buNone/>
            </a:pPr>
            <a:endParaRPr lang="pl-PL" sz="2200" b="1" i="1" dirty="0">
              <a:latin typeface="Times New Roman" panose="02020603050405020304" pitchFamily="18" charset="0"/>
            </a:endParaRPr>
          </a:p>
          <a:p>
            <a:pPr marL="0" indent="0" algn="ctr">
              <a:buNone/>
            </a:pPr>
            <a:endParaRPr lang="pl-PL" sz="2200" b="1" i="1" dirty="0">
              <a:latin typeface="Times New Roman" panose="02020603050405020304" pitchFamily="18" charset="0"/>
            </a:endParaRPr>
          </a:p>
        </p:txBody>
      </p:sp>
      <p:pic>
        <p:nvPicPr>
          <p:cNvPr id="3" name="Obraz 2">
            <a:extLst>
              <a:ext uri="{FF2B5EF4-FFF2-40B4-BE49-F238E27FC236}">
                <a16:creationId xmlns:a16="http://schemas.microsoft.com/office/drawing/2014/main" id="{12F41D38-E9FF-D7C1-82E0-BEF08D70C142}"/>
              </a:ext>
            </a:extLst>
          </p:cNvPr>
          <p:cNvPicPr>
            <a:picLocks noChangeAspect="1"/>
          </p:cNvPicPr>
          <p:nvPr/>
        </p:nvPicPr>
        <p:blipFill>
          <a:blip r:embed="rId4"/>
          <a:stretch>
            <a:fillRect/>
          </a:stretch>
        </p:blipFill>
        <p:spPr>
          <a:xfrm>
            <a:off x="404186" y="307658"/>
            <a:ext cx="3317313" cy="2325158"/>
          </a:xfrm>
          <a:prstGeom prst="rect">
            <a:avLst/>
          </a:prstGeom>
        </p:spPr>
      </p:pic>
      <p:pic>
        <p:nvPicPr>
          <p:cNvPr id="4" name="Obraz 3">
            <a:extLst>
              <a:ext uri="{FF2B5EF4-FFF2-40B4-BE49-F238E27FC236}">
                <a16:creationId xmlns:a16="http://schemas.microsoft.com/office/drawing/2014/main" id="{5AB45DD8-EEFC-31AF-F32A-6A1B0CCA21F9}"/>
              </a:ext>
            </a:extLst>
          </p:cNvPr>
          <p:cNvPicPr>
            <a:picLocks noChangeAspect="1"/>
          </p:cNvPicPr>
          <p:nvPr/>
        </p:nvPicPr>
        <p:blipFill>
          <a:blip r:embed="rId5"/>
          <a:stretch>
            <a:fillRect/>
          </a:stretch>
        </p:blipFill>
        <p:spPr>
          <a:xfrm>
            <a:off x="520049" y="2948599"/>
            <a:ext cx="2989773" cy="1721153"/>
          </a:xfrm>
          <a:prstGeom prst="rect">
            <a:avLst/>
          </a:prstGeom>
        </p:spPr>
      </p:pic>
      <p:pic>
        <p:nvPicPr>
          <p:cNvPr id="5" name="Obraz 4">
            <a:extLst>
              <a:ext uri="{FF2B5EF4-FFF2-40B4-BE49-F238E27FC236}">
                <a16:creationId xmlns:a16="http://schemas.microsoft.com/office/drawing/2014/main" id="{2E646B11-7198-B42B-EDD5-C8947E85EF72}"/>
              </a:ext>
            </a:extLst>
          </p:cNvPr>
          <p:cNvPicPr>
            <a:picLocks noChangeAspect="1"/>
          </p:cNvPicPr>
          <p:nvPr/>
        </p:nvPicPr>
        <p:blipFill>
          <a:blip r:embed="rId6"/>
          <a:stretch>
            <a:fillRect/>
          </a:stretch>
        </p:blipFill>
        <p:spPr>
          <a:xfrm>
            <a:off x="567955" y="4950580"/>
            <a:ext cx="3808102" cy="1721153"/>
          </a:xfrm>
          <a:prstGeom prst="rect">
            <a:avLst/>
          </a:prstGeom>
        </p:spPr>
      </p:pic>
    </p:spTree>
    <p:extLst>
      <p:ext uri="{BB962C8B-B14F-4D97-AF65-F5344CB8AC3E}">
        <p14:creationId xmlns:p14="http://schemas.microsoft.com/office/powerpoint/2010/main" val="1832368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D1A792F3-A1ED-0488-BD2C-31E228BB3630}"/>
              </a:ext>
            </a:extLst>
          </p:cNvPr>
          <p:cNvSpPr>
            <a:spLocks noGrp="1"/>
          </p:cNvSpPr>
          <p:nvPr>
            <p:ph idx="1"/>
          </p:nvPr>
        </p:nvSpPr>
        <p:spPr>
          <a:xfrm>
            <a:off x="838200" y="329184"/>
            <a:ext cx="5562600" cy="5847779"/>
          </a:xfrm>
        </p:spPr>
        <p:txBody>
          <a:bodyPr>
            <a:normAutofit fontScale="92500" lnSpcReduction="10000"/>
          </a:bodyPr>
          <a:lstStyle/>
          <a:p>
            <a:pPr marL="0" indent="0">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5.12.2023</a:t>
            </a:r>
          </a:p>
          <a:p>
            <a:pPr marL="0" indent="0">
              <a:spcBef>
                <a:spcPts val="0"/>
              </a:spcBef>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dniu</a:t>
            </a:r>
            <a:r>
              <a:rPr lang="en-US" sz="1800" dirty="0">
                <a:effectLst/>
                <a:latin typeface="Calibri" panose="020F0502020204030204" pitchFamily="34" charset="0"/>
                <a:ea typeface="Calibri" panose="020F0502020204030204" pitchFamily="34" charset="0"/>
                <a:cs typeface="Times New Roman" panose="02020603050405020304" pitchFamily="18" charset="0"/>
              </a:rPr>
              <a:t> 4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grudnia</a:t>
            </a:r>
            <a:r>
              <a:rPr lang="en-US" sz="1800" dirty="0">
                <a:effectLst/>
                <a:latin typeface="Calibri" panose="020F0502020204030204" pitchFamily="34" charset="0"/>
                <a:ea typeface="Calibri" panose="020F0502020204030204" pitchFamily="34" charset="0"/>
                <a:cs typeface="Times New Roman" panose="02020603050405020304" pitchFamily="18" charset="0"/>
              </a:rPr>
              <a:t> 2023 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odbyła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się</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Konferencja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Universal Jurisdiction and the Crime of Aggression: the Challenges and Opportunities for JIT Member States</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pl-PL" sz="1800" dirty="0">
                <a:effectLst/>
                <a:latin typeface="Calibri" panose="020F0502020204030204" pitchFamily="34" charset="0"/>
                <a:ea typeface="Calibri" panose="020F0502020204030204" pitchFamily="34" charset="0"/>
                <a:cs typeface="Times New Roman" panose="02020603050405020304" pitchFamily="18" charset="0"/>
              </a:rPr>
              <a:t>Konferencja została zorganizowana przez Instytut Nauk Prawnych Polskiej Akademii Nauk, </a:t>
            </a:r>
            <a:r>
              <a:rPr lang="pl-PL" sz="1800" dirty="0" err="1">
                <a:effectLst/>
                <a:latin typeface="Calibri" panose="020F0502020204030204" pitchFamily="34" charset="0"/>
                <a:ea typeface="Calibri" panose="020F0502020204030204" pitchFamily="34" charset="0"/>
                <a:cs typeface="Times New Roman" panose="02020603050405020304" pitchFamily="18" charset="0"/>
              </a:rPr>
              <a:t>Vrije</a:t>
            </a:r>
            <a:r>
              <a:rPr lang="pl-PL" sz="1800" dirty="0">
                <a:effectLst/>
                <a:latin typeface="Calibri" panose="020F0502020204030204" pitchFamily="34" charset="0"/>
                <a:ea typeface="Calibri" panose="020F0502020204030204" pitchFamily="34" charset="0"/>
                <a:cs typeface="Times New Roman" panose="02020603050405020304" pitchFamily="18" charset="0"/>
              </a:rPr>
              <a:t> University Amsterdam oraz Tallinn University.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Udział</a:t>
            </a:r>
            <a:r>
              <a:rPr lang="en-US" sz="1800" dirty="0">
                <a:effectLst/>
                <a:latin typeface="Calibri" panose="020F0502020204030204" pitchFamily="34" charset="0"/>
                <a:ea typeface="Calibri" panose="020F0502020204030204" pitchFamily="34" charset="0"/>
                <a:cs typeface="Times New Roman" panose="02020603050405020304" pitchFamily="18" charset="0"/>
              </a:rPr>
              <a:t> 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konferencji</a:t>
            </a:r>
            <a:r>
              <a:rPr lang="en-US" sz="1800" dirty="0">
                <a:effectLst/>
                <a:latin typeface="Calibri" panose="020F0502020204030204" pitchFamily="34" charset="0"/>
                <a:ea typeface="Calibri" panose="020F0502020204030204" pitchFamily="34" charset="0"/>
                <a:cs typeface="Times New Roman" panose="02020603050405020304" pitchFamily="18" charset="0"/>
              </a:rPr>
              <a:t> m.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wzięli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Gabrielė</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Chlevickaitė</a:t>
            </a:r>
            <a:r>
              <a:rPr lang="en-US" sz="1800" dirty="0">
                <a:effectLst/>
                <a:latin typeface="Calibri" panose="020F0502020204030204" pitchFamily="34" charset="0"/>
                <a:ea typeface="Calibri" panose="020F0502020204030204" pitchFamily="34" charset="0"/>
                <a:cs typeface="Times New Roman" panose="02020603050405020304" pitchFamily="18" charset="0"/>
              </a:rPr>
              <a:t> (Asser Institute),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Łukasz</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Kułaga</a:t>
            </a:r>
            <a:r>
              <a:rPr lang="en-US" sz="1800" dirty="0">
                <a:effectLst/>
                <a:latin typeface="Calibri" panose="020F0502020204030204" pitchFamily="34" charset="0"/>
                <a:ea typeface="Calibri" panose="020F0502020204030204" pitchFamily="34" charset="0"/>
                <a:cs typeface="Times New Roman" panose="02020603050405020304" pitchFamily="18" charset="0"/>
              </a:rPr>
              <a:t> (Cardinal Stefan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Wyszyński</a:t>
            </a:r>
            <a:r>
              <a:rPr lang="en-US" sz="1800" dirty="0">
                <a:effectLst/>
                <a:latin typeface="Calibri" panose="020F0502020204030204" pitchFamily="34" charset="0"/>
                <a:ea typeface="Calibri" panose="020F0502020204030204" pitchFamily="34" charset="0"/>
                <a:cs typeface="Times New Roman" panose="02020603050405020304" pitchFamily="18" charset="0"/>
              </a:rPr>
              <a:t> University in Warsaw),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Małgorzata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Biszczanik</a:t>
            </a:r>
            <a:r>
              <a:rPr lang="en-US" sz="1800" dirty="0">
                <a:effectLst/>
                <a:latin typeface="Calibri" panose="020F0502020204030204" pitchFamily="34" charset="0"/>
                <a:ea typeface="Calibri" panose="020F0502020204030204" pitchFamily="34" charset="0"/>
                <a:cs typeface="Times New Roman" panose="02020603050405020304" pitchFamily="18" charset="0"/>
              </a:rPr>
              <a:t> (University of Warsaw),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Tamás</a:t>
            </a:r>
            <a:r>
              <a:rPr lang="en-US" sz="1800" dirty="0">
                <a:effectLst/>
                <a:latin typeface="Calibri" panose="020F0502020204030204" pitchFamily="34" charset="0"/>
                <a:ea typeface="Calibri" panose="020F0502020204030204" pitchFamily="34" charset="0"/>
                <a:cs typeface="Times New Roman" panose="02020603050405020304" pitchFamily="18" charset="0"/>
              </a:rPr>
              <a:t> Hoffmann (Corvinus University of Budapest), Karolina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Aksamitowska</a:t>
            </a:r>
            <a:r>
              <a:rPr lang="en-US" sz="1800" dirty="0">
                <a:effectLst/>
                <a:latin typeface="Calibri" panose="020F0502020204030204" pitchFamily="34" charset="0"/>
                <a:ea typeface="Calibri" panose="020F0502020204030204" pitchFamily="34" charset="0"/>
                <a:cs typeface="Times New Roman" panose="02020603050405020304" pitchFamily="18" charset="0"/>
              </a:rPr>
              <a:t> (Tallinn University),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Dovilė</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Sagatienė</a:t>
            </a:r>
            <a:r>
              <a:rPr lang="en-US" sz="1800" dirty="0">
                <a:effectLst/>
                <a:latin typeface="Calibri" panose="020F0502020204030204" pitchFamily="34" charset="0"/>
                <a:ea typeface="Calibri" panose="020F0502020204030204" pitchFamily="34" charset="0"/>
                <a:cs typeface="Times New Roman" panose="02020603050405020304" pitchFamily="18" charset="0"/>
              </a:rPr>
              <a:t> (University of Copenhagen),  Anton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Korynevych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(Ambassador-at-Large in the Ministry of Foreign Affairs of Ukraine), Oksana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Senatorova</a:t>
            </a:r>
            <a:r>
              <a:rPr lang="en-US" sz="1800" dirty="0">
                <a:effectLst/>
                <a:latin typeface="Calibri" panose="020F0502020204030204" pitchFamily="34" charset="0"/>
                <a:ea typeface="Calibri" panose="020F0502020204030204" pitchFamily="34" charset="0"/>
                <a:cs typeface="Times New Roman" panose="02020603050405020304" pitchFamily="18" charset="0"/>
              </a:rPr>
              <a:t> (Research Centre for Transitional Justice), Mykhaylo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Shepitko</a:t>
            </a:r>
            <a:r>
              <a:rPr lang="en-US" sz="1800" dirty="0">
                <a:effectLst/>
                <a:latin typeface="Calibri" panose="020F0502020204030204" pitchFamily="34" charset="0"/>
                <a:ea typeface="Calibri" panose="020F0502020204030204" pitchFamily="34" charset="0"/>
                <a:cs typeface="Times New Roman" panose="02020603050405020304" pitchFamily="18" charset="0"/>
              </a:rPr>
              <a:t> (Yaroslav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Mudryi</a:t>
            </a:r>
            <a:r>
              <a:rPr lang="en-US" sz="1800" dirty="0">
                <a:effectLst/>
                <a:latin typeface="Calibri" panose="020F0502020204030204" pitchFamily="34" charset="0"/>
                <a:ea typeface="Calibri" panose="020F0502020204030204" pitchFamily="34" charset="0"/>
                <a:cs typeface="Times New Roman" panose="02020603050405020304" pitchFamily="18" charset="0"/>
              </a:rPr>
              <a:t> National Law University),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Michał</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Nasiłowski</a:t>
            </a:r>
            <a:r>
              <a:rPr lang="en-US" sz="1800" dirty="0">
                <a:effectLst/>
                <a:latin typeface="Calibri" panose="020F0502020204030204" pitchFamily="34" charset="0"/>
                <a:ea typeface="Calibri" panose="020F0502020204030204" pitchFamily="34" charset="0"/>
                <a:cs typeface="Times New Roman" panose="02020603050405020304" pitchFamily="18" charset="0"/>
              </a:rPr>
              <a:t> (National Prosecutor’s Office in Poland), Ankit Malhotra (SOAS University of London), Gabija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Grigaitė-Daugirdė</a:t>
            </a:r>
            <a:r>
              <a:rPr lang="en-US" sz="1800" dirty="0">
                <a:effectLst/>
                <a:latin typeface="Calibri" panose="020F0502020204030204" pitchFamily="34" charset="0"/>
                <a:ea typeface="Calibri" panose="020F0502020204030204" pitchFamily="34" charset="0"/>
                <a:cs typeface="Times New Roman" panose="02020603050405020304" pitchFamily="18" charset="0"/>
              </a:rPr>
              <a:t> (Vice-minister, Ministry of Justice of the Republic of Lithuania).   </a:t>
            </a:r>
            <a:r>
              <a:rPr lang="pl-PL" sz="1800" dirty="0">
                <a:effectLst/>
                <a:latin typeface="Calibri" panose="020F0502020204030204" pitchFamily="34" charset="0"/>
                <a:ea typeface="Calibri" panose="020F0502020204030204" pitchFamily="34" charset="0"/>
                <a:cs typeface="Times New Roman" panose="02020603050405020304" pitchFamily="18" charset="0"/>
              </a:rPr>
              <a:t>Udział w konferencji również wzięli przedstawiciele Centrum Badań Zbrodni Międzynarodowych </a:t>
            </a:r>
            <a:r>
              <a:rPr lang="pl-PL" sz="1800" dirty="0" err="1">
                <a:effectLst/>
                <a:latin typeface="Calibri" panose="020F0502020204030204" pitchFamily="34" charset="0"/>
                <a:ea typeface="Calibri" panose="020F0502020204030204" pitchFamily="34" charset="0"/>
                <a:cs typeface="Times New Roman" panose="02020603050405020304" pitchFamily="18" charset="0"/>
              </a:rPr>
              <a:t>Anastasiia</a:t>
            </a:r>
            <a:r>
              <a:rPr lang="pl-PL" sz="1800" dirty="0">
                <a:effectLst/>
                <a:latin typeface="Calibri" panose="020F0502020204030204" pitchFamily="34" charset="0"/>
                <a:ea typeface="Calibri" panose="020F0502020204030204" pitchFamily="34" charset="0"/>
                <a:cs typeface="Times New Roman" panose="02020603050405020304" pitchFamily="18" charset="0"/>
              </a:rPr>
              <a:t> </a:t>
            </a:r>
            <a:r>
              <a:rPr lang="pl-PL" sz="1800" dirty="0" err="1">
                <a:effectLst/>
                <a:latin typeface="Calibri" panose="020F0502020204030204" pitchFamily="34" charset="0"/>
                <a:ea typeface="Calibri" panose="020F0502020204030204" pitchFamily="34" charset="0"/>
                <a:cs typeface="Times New Roman" panose="02020603050405020304" pitchFamily="18" charset="0"/>
              </a:rPr>
              <a:t>Dmytriv</a:t>
            </a:r>
            <a:r>
              <a:rPr lang="pl-PL" sz="1800" dirty="0">
                <a:effectLst/>
                <a:latin typeface="Calibri" panose="020F0502020204030204" pitchFamily="34" charset="0"/>
                <a:ea typeface="Calibri" panose="020F0502020204030204" pitchFamily="34" charset="0"/>
                <a:cs typeface="Times New Roman" panose="02020603050405020304" pitchFamily="18" charset="0"/>
              </a:rPr>
              <a:t> i Andriy Kosylo, którzy wygłosili referat pt.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Implementation and Interpretation of the International Crimes’ Definitions in National</a:t>
            </a:r>
            <a:r>
              <a:rPr lang="pl-PL" sz="1800" dirty="0">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Jurisdictions of Ukraine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pl-PL" dirty="0"/>
          </a:p>
        </p:txBody>
      </p:sp>
      <p:pic>
        <p:nvPicPr>
          <p:cNvPr id="5" name="Obraz 4" descr="Obraz zawierający tekst, zrzut ekranu, Czcionka&#10;&#10;Opis wygenerowany automatycznie">
            <a:extLst>
              <a:ext uri="{FF2B5EF4-FFF2-40B4-BE49-F238E27FC236}">
                <a16:creationId xmlns:a16="http://schemas.microsoft.com/office/drawing/2014/main" id="{CFFEC0B4-0247-2CC6-7816-176B6610333D}"/>
              </a:ext>
            </a:extLst>
          </p:cNvPr>
          <p:cNvPicPr>
            <a:picLocks noChangeAspect="1"/>
          </p:cNvPicPr>
          <p:nvPr/>
        </p:nvPicPr>
        <p:blipFill>
          <a:blip r:embed="rId3"/>
          <a:stretch>
            <a:fillRect/>
          </a:stretch>
        </p:blipFill>
        <p:spPr>
          <a:xfrm>
            <a:off x="6507480" y="681037"/>
            <a:ext cx="5562600" cy="3304677"/>
          </a:xfrm>
          <a:prstGeom prst="rect">
            <a:avLst/>
          </a:prstGeom>
        </p:spPr>
      </p:pic>
    </p:spTree>
    <p:extLst>
      <p:ext uri="{BB962C8B-B14F-4D97-AF65-F5344CB8AC3E}">
        <p14:creationId xmlns:p14="http://schemas.microsoft.com/office/powerpoint/2010/main" val="3038755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zawierający tekst, zrzut ekranu, człowiek, osoba&#10;&#10;Opis wygenerowany automatycznie">
            <a:extLst>
              <a:ext uri="{FF2B5EF4-FFF2-40B4-BE49-F238E27FC236}">
                <a16:creationId xmlns:a16="http://schemas.microsoft.com/office/drawing/2014/main" id="{76D61577-B4DD-81E7-9574-9AA7E5C983D4}"/>
              </a:ext>
            </a:extLst>
          </p:cNvPr>
          <p:cNvPicPr>
            <a:picLocks noGrp="1" noChangeAspect="1"/>
          </p:cNvPicPr>
          <p:nvPr>
            <p:ph idx="1"/>
          </p:nvPr>
        </p:nvPicPr>
        <p:blipFill>
          <a:blip r:embed="rId2"/>
          <a:stretch>
            <a:fillRect/>
          </a:stretch>
        </p:blipFill>
        <p:spPr>
          <a:xfrm>
            <a:off x="5686710" y="2278063"/>
            <a:ext cx="5694794" cy="3132137"/>
          </a:xfrm>
        </p:spPr>
      </p:pic>
      <p:sp>
        <p:nvSpPr>
          <p:cNvPr id="9" name="pole tekstowe 8">
            <a:extLst>
              <a:ext uri="{FF2B5EF4-FFF2-40B4-BE49-F238E27FC236}">
                <a16:creationId xmlns:a16="http://schemas.microsoft.com/office/drawing/2014/main" id="{A8A1440D-950F-BA57-4589-71837A6EF405}"/>
              </a:ext>
            </a:extLst>
          </p:cNvPr>
          <p:cNvSpPr txBox="1"/>
          <p:nvPr/>
        </p:nvSpPr>
        <p:spPr>
          <a:xfrm>
            <a:off x="648856" y="639763"/>
            <a:ext cx="5037854" cy="5909310"/>
          </a:xfrm>
          <a:prstGeom prst="rect">
            <a:avLst/>
          </a:prstGeom>
          <a:noFill/>
        </p:spPr>
        <p:txBody>
          <a:bodyPr wrap="square" rtlCol="0">
            <a:spAutoFit/>
          </a:bodyPr>
          <a:lstStyle/>
          <a:p>
            <a:r>
              <a:rPr lang="pl-PL" dirty="0"/>
              <a:t>W dniu  11.12.2023 r. w Warszawie odbyła się Konferencja pt. </a:t>
            </a:r>
            <a:r>
              <a:rPr lang="pl-PL" b="1" i="1" dirty="0"/>
              <a:t>Konwencja w sprawie zapobiegania i karania zbrodni ludobójstwa – czy jeszcze potrzebna i użyteczna? </a:t>
            </a:r>
          </a:p>
          <a:p>
            <a:r>
              <a:rPr lang="pl-PL" dirty="0"/>
              <a:t>Konferencja została zorganizowana przez Instytut Pileckiego. Udział w konferencji wzięli również przedstawiciele Centrum Badań Zbrodni Międzynarodowych. </a:t>
            </a:r>
            <a:br>
              <a:rPr lang="pl-PL" dirty="0"/>
            </a:br>
            <a:br>
              <a:rPr lang="pl-PL" dirty="0"/>
            </a:br>
            <a:br>
              <a:rPr lang="pl-PL" dirty="0"/>
            </a:br>
            <a:r>
              <a:rPr lang="pl-PL" dirty="0"/>
              <a:t>Link do konferencji:</a:t>
            </a:r>
          </a:p>
          <a:p>
            <a:r>
              <a:rPr lang="pl-PL" dirty="0">
                <a:hlinkClick r:id="rId3"/>
              </a:rPr>
              <a:t>https://instytutpileckiego.pl/pl/kolekcje-cyfrowe/mediateka/75-rocznica-przyjecia-konwencji-w-sprawie-zapobiegania-i</a:t>
            </a:r>
            <a:r>
              <a:rPr lang="pl-PL" dirty="0"/>
              <a:t> </a:t>
            </a:r>
            <a:br>
              <a:rPr lang="pl-PL" dirty="0"/>
            </a:br>
            <a:br>
              <a:rPr lang="pl-PL" dirty="0"/>
            </a:br>
            <a:br>
              <a:rPr lang="pl-PL" dirty="0"/>
            </a:br>
            <a:br>
              <a:rPr lang="pl-PL" dirty="0"/>
            </a:br>
            <a:br>
              <a:rPr lang="pl-PL" dirty="0"/>
            </a:br>
            <a:br>
              <a:rPr lang="pl-PL" dirty="0"/>
            </a:br>
            <a:br>
              <a:rPr lang="pl-PL" dirty="0"/>
            </a:br>
            <a:endParaRPr lang="pl-PL" dirty="0"/>
          </a:p>
        </p:txBody>
      </p:sp>
    </p:spTree>
    <p:extLst>
      <p:ext uri="{BB962C8B-B14F-4D97-AF65-F5344CB8AC3E}">
        <p14:creationId xmlns:p14="http://schemas.microsoft.com/office/powerpoint/2010/main" val="1784993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D2AFA084-5164-97DE-9ABA-8EF1F689E531}"/>
              </a:ext>
            </a:extLst>
          </p:cNvPr>
          <p:cNvSpPr>
            <a:spLocks noGrp="1"/>
          </p:cNvSpPr>
          <p:nvPr>
            <p:ph idx="1"/>
          </p:nvPr>
        </p:nvSpPr>
        <p:spPr>
          <a:xfrm>
            <a:off x="838200" y="275303"/>
            <a:ext cx="7175090" cy="5901660"/>
          </a:xfrm>
        </p:spPr>
        <p:txBody>
          <a:bodyPr>
            <a:normAutofit fontScale="40000" lnSpcReduction="20000"/>
          </a:bodyPr>
          <a:lstStyle/>
          <a:p>
            <a:pPr indent="0" algn="just">
              <a:buNone/>
            </a:pPr>
            <a:r>
              <a:rPr lang="pl-PL"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 grudnia 2023 r.</a:t>
            </a:r>
          </a:p>
          <a:p>
            <a:pPr indent="0" algn="just">
              <a:buNone/>
            </a:pP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 dniu 14 grudnia 2023 r. w Sali Senatu Pałacu Kazimierzowskiego Uniwersytetu Warszawskiego odbyła się Międzynarodowa konferencja naukowa w 75. rocznicę uchwalenia Konwencji w sprawie zapobiegania i karania zbrodni ludobójstwa „</a:t>
            </a:r>
            <a:r>
              <a:rPr lang="pl-PL"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Prawne i społeczne skutki zbrodni prawa międzynarodowego w Ukrainie</a:t>
            </a: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buNone/>
            </a:pP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Konferencja została zorganizowana przez Centrum Badań Zbrodni Międzynarodowych, Centrum Analiz Kryminologicznych, Katedrę Kryminologii i Polityki Kryminalnej, Instytut Profilaktyki Społecznej i Resocjalizacji Wydziału Stosowanych Nauk Społecznych i Resocjalizacji Uniwersytetu Warszawskiego. </a:t>
            </a:r>
          </a:p>
          <a:p>
            <a:pPr indent="0" algn="just">
              <a:buNone/>
            </a:pP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Partnerami wydarzenia byli Polska Sekcja Międzynarodowego Stowarzyszenie Prawa Karnego (AIDP), Fundacja </a:t>
            </a:r>
            <a:r>
              <a:rPr lang="pl-PL"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Sunflowers</a:t>
            </a: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Kharkiv</a:t>
            </a: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Human </a:t>
            </a:r>
            <a:r>
              <a:rPr lang="pl-PL"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Rights</a:t>
            </a: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Protection</a:t>
            </a: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Group</a:t>
            </a: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oraz Projekt Unii Europejskiej </a:t>
            </a:r>
            <a:r>
              <a:rPr lang="pl-PL"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Pravo-Justice</a:t>
            </a: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indent="0">
              <a:buNone/>
            </a:pP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Swoje referaty podczas konferencji wygłosili:</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prof. David Donat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Cattin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profesor</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w Center for Global Affairs, New York University,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członek</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Rady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Nadzorczej</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Global Institute for the Prevention of Aggression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tytuł</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wystąpienia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ICC investigations and prosecutions on international crimes perpetrated in the framework of the war of aggression in and against Ukraine, and the urgent need to reform its limited jurisdiction on the crime of aggression.</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Yuriy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Bielousov</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dyrektor</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Departamentu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Zbrodni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Wojennych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Prokuratury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Generalnej</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Ukrainy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Peculiarities of the national system of Ukraine for prosecution of international crimes.</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Yevgen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Zakharov,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prezes</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Kharkiv Human Rights Protection Group –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tytuł</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wystąpienia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Approach of the Kharkiv Human Rights Protection Group to documenting and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analysing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international crimes and assisting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victims.</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dr</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Matthew Gillett,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profesor</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University of Essex;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Specjalny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Mandat ONZ –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Wiceprzewodniczący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Grupy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Roboczej</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ds.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Arbitralnych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Zatrzymań</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Attacks Against the Existence of a State as an Indicia of Genocidal Intent.</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Deborah Ruiz Verduzco,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dyrektor</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Funduszu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Rzecz</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Ofiar</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Międzynarodowy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Trybunał</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Karny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w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Hadze</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How the future of Reparations may look like for Ukraine.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dr hab. Karolina Wierczyńska, prof. Instytutu Nauk Prawnych Polskiej Akademii Nauk, Zakład Prawa Międzynarodowego Publicznego – </a:t>
            </a:r>
            <a:r>
              <a:rPr lang="pl-PL"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Od idei </a:t>
            </a:r>
            <a:r>
              <a:rPr lang="pl-PL"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Lemkina</a:t>
            </a:r>
            <a:r>
              <a:rPr lang="pl-PL"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konwencji o ludobójstwie.</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dr hab. Hanna Kuczyńska, prof. Instytutu Nauk Prawnych Polskiej Akademii Nauk, Zakład Prawa Karnego – </a:t>
            </a:r>
            <a:r>
              <a:rPr lang="pl-PL"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Jak idee </a:t>
            </a:r>
            <a:r>
              <a:rPr lang="pl-PL"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Lemkina</a:t>
            </a:r>
            <a:r>
              <a:rPr lang="pl-PL"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stały się rzeczywistością: praktyka ścigania ludobójstwa i problemy z nią związane.</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dr Barbara Błońska oraz dr Andriy Kosyło, Uniwersytet Warszawski, Centrum Badań Zbrodni Międzynarodowych – </a:t>
            </a:r>
            <a:r>
              <a:rPr lang="pl-PL"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Przymusowe przekazywanie dzieci ukraińskich do rodzin rosyjskich: problem kwalifikacji prawnokarnej.</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prof. Katarzyna Celińska, John </a:t>
            </a:r>
            <a:r>
              <a:rPr lang="pl-PL"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Jay</a:t>
            </a: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College of </a:t>
            </a:r>
            <a:r>
              <a:rPr lang="pl-PL"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Criminal</a:t>
            </a: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Justice</a:t>
            </a: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City University of New York we współautorstwie z dr Katarzyna Witkowska-Rozpara, Uniwersytet Warszawski, Centrum Analiz Kryminologicznych –   </a:t>
            </a:r>
            <a:r>
              <a:rPr lang="pl-PL"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Reakcja organizacji pozarządowych na kryzysową sytuację związaną z napływem uchodźców ukraińskich w Polsce - wstępne doniesienia z badań.</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dr Maria Baran</a:t>
            </a:r>
            <a:r>
              <a:rPr lang="pl-PL"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Uniwersytet SWPS w Warszawie – tytuł wystąpienia: </a:t>
            </a:r>
            <a:r>
              <a:rPr lang="pl-PL"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Wrażliwe kulturowo rekomendacje dla podmiotów wspierających Ukraińców w Polsce - wyniki badania jakościowego.</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dr hab. Mikołaj Pawlak, prof. UW, Agnieszka </a:t>
            </a:r>
            <a:r>
              <a:rPr lang="pl-PL"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Kozakoszczak</a:t>
            </a: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Instytut Profilaktyki Społecznej i Resocjalizacji, Uniwersytet Warszawski – tytuł wystąpienia: </a:t>
            </a:r>
            <a:r>
              <a:rPr lang="pl-PL"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Asystentura międzykulturowa w systemie edukacji formalnej w Polsce.</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dr </a:t>
            </a:r>
            <a:r>
              <a:rPr lang="pl-PL"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Liudmyla</a:t>
            </a: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Dubchak</a:t>
            </a: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współpracowniczka Centrum Analiz Kryminologicznych UW – tytuł wystąpienia: </a:t>
            </a:r>
            <a:r>
              <a:rPr lang="pl-PL"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Dzieci z ukraińskich domów dziecka w czasie wojny. Wyzwania dla Polski i innych krajów Europy.</a:t>
            </a:r>
            <a:endParaRPr lang="pl-PL" sz="1800" i="1" dirty="0">
              <a:latin typeface="Calibri" panose="020F0502020204030204" pitchFamily="34" charset="0"/>
              <a:ea typeface="Times New Roman" panose="02020603050405020304" pitchFamily="18" charset="0"/>
              <a:cs typeface="Times New Roman" panose="02020603050405020304" pitchFamily="18" charset="0"/>
            </a:endParaRPr>
          </a:p>
          <a:p>
            <a:pPr marL="0" lvl="0" indent="0">
              <a:buNone/>
            </a:pP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Oprócz udziału stacjonarnego w konferencji można było uczestniczyć online za pośrednictwem platformy Zoom. Ponadto, była prowadzona transmisja na żywo na platformie </a:t>
            </a:r>
            <a:r>
              <a:rPr lang="pl-PL"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Youtube</a:t>
            </a: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Nagranie z konferencji można zobaczyć w dwóch wersjach językowych: polskiej i angielskiej na kanale </a:t>
            </a:r>
            <a:r>
              <a:rPr lang="pl-PL"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Youtube</a:t>
            </a: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Centrum Badań Zbrodni Międzynarodowych UW</a:t>
            </a:r>
            <a:r>
              <a:rPr lang="pl-PL"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Wersja polska</a:t>
            </a:r>
            <a:r>
              <a:rPr lang="pl-PL"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pl-PL" sz="1800" dirty="0">
                <a:effectLst/>
                <a:latin typeface="Times New Roman" panose="02020603050405020304" pitchFamily="18" charset="0"/>
                <a:ea typeface="Calibri" panose="020F0502020204030204" pitchFamily="34" charset="0"/>
                <a:cs typeface="Times New Roman" panose="02020603050405020304" pitchFamily="18" charset="0"/>
                <a:hlinkClick r:id="rId2"/>
              </a:rPr>
              <a:t>https://youtu.be/1bGi1XHbO7A?si=ARHz2N8uFgNFnAcf</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Wersja anglojęzyczna - </a:t>
            </a:r>
            <a:r>
              <a:rPr lang="uk-UA"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https://www.youtube.com/watch?v=eZWZvGd-u2A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pl-PL" sz="1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pl-PL" dirty="0"/>
          </a:p>
        </p:txBody>
      </p:sp>
      <p:pic>
        <p:nvPicPr>
          <p:cNvPr id="6" name="Obraz 5" descr="Obraz zawierający w pomieszczeniu, krzesło, statyw, meble&#10;&#10;Opis wygenerowany automatycznie">
            <a:extLst>
              <a:ext uri="{FF2B5EF4-FFF2-40B4-BE49-F238E27FC236}">
                <a16:creationId xmlns:a16="http://schemas.microsoft.com/office/drawing/2014/main" id="{96B1D364-7031-A928-A380-5897E926B653}"/>
              </a:ext>
            </a:extLst>
          </p:cNvPr>
          <p:cNvPicPr>
            <a:picLocks noChangeAspect="1"/>
          </p:cNvPicPr>
          <p:nvPr/>
        </p:nvPicPr>
        <p:blipFill>
          <a:blip r:embed="rId4"/>
          <a:stretch>
            <a:fillRect/>
          </a:stretch>
        </p:blipFill>
        <p:spPr>
          <a:xfrm>
            <a:off x="8768735" y="2947450"/>
            <a:ext cx="3290529" cy="2467897"/>
          </a:xfrm>
          <a:prstGeom prst="rect">
            <a:avLst/>
          </a:prstGeom>
        </p:spPr>
      </p:pic>
      <p:pic>
        <p:nvPicPr>
          <p:cNvPr id="8" name="Obraz 7" descr="Obraz zawierający garnitur, osoba, butelka, ubrania&#10;&#10;Opis wygenerowany automatycznie">
            <a:extLst>
              <a:ext uri="{FF2B5EF4-FFF2-40B4-BE49-F238E27FC236}">
                <a16:creationId xmlns:a16="http://schemas.microsoft.com/office/drawing/2014/main" id="{21737764-1E8E-93EA-7FE7-DD6F5338D21F}"/>
              </a:ext>
            </a:extLst>
          </p:cNvPr>
          <p:cNvPicPr>
            <a:picLocks noChangeAspect="1"/>
          </p:cNvPicPr>
          <p:nvPr/>
        </p:nvPicPr>
        <p:blipFill>
          <a:blip r:embed="rId5"/>
          <a:stretch>
            <a:fillRect/>
          </a:stretch>
        </p:blipFill>
        <p:spPr>
          <a:xfrm>
            <a:off x="8139471" y="5083277"/>
            <a:ext cx="2469229" cy="1851922"/>
          </a:xfrm>
          <a:prstGeom prst="rect">
            <a:avLst/>
          </a:prstGeom>
        </p:spPr>
      </p:pic>
      <p:pic>
        <p:nvPicPr>
          <p:cNvPr id="10" name="Obraz 9" descr="Obraz zawierający w pomieszczeniu, meble, ściana, ubrania&#10;&#10;Opis wygenerowany automatycznie">
            <a:extLst>
              <a:ext uri="{FF2B5EF4-FFF2-40B4-BE49-F238E27FC236}">
                <a16:creationId xmlns:a16="http://schemas.microsoft.com/office/drawing/2014/main" id="{2EA42DEC-BB71-8164-387B-D38463483F1A}"/>
              </a:ext>
            </a:extLst>
          </p:cNvPr>
          <p:cNvPicPr>
            <a:picLocks noChangeAspect="1"/>
          </p:cNvPicPr>
          <p:nvPr/>
        </p:nvPicPr>
        <p:blipFill>
          <a:blip r:embed="rId6"/>
          <a:stretch>
            <a:fillRect/>
          </a:stretch>
        </p:blipFill>
        <p:spPr>
          <a:xfrm>
            <a:off x="8642554" y="384917"/>
            <a:ext cx="3416710" cy="2562533"/>
          </a:xfrm>
          <a:prstGeom prst="rect">
            <a:avLst/>
          </a:prstGeom>
        </p:spPr>
      </p:pic>
    </p:spTree>
    <p:extLst>
      <p:ext uri="{BB962C8B-B14F-4D97-AF65-F5344CB8AC3E}">
        <p14:creationId xmlns:p14="http://schemas.microsoft.com/office/powerpoint/2010/main" val="514765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95AC502F-48F7-D29C-10A7-318FE38667E7}"/>
              </a:ext>
            </a:extLst>
          </p:cNvPr>
          <p:cNvSpPr>
            <a:spLocks noGrp="1"/>
          </p:cNvSpPr>
          <p:nvPr>
            <p:ph idx="1"/>
          </p:nvPr>
        </p:nvSpPr>
        <p:spPr>
          <a:xfrm>
            <a:off x="838200" y="275303"/>
            <a:ext cx="5985387" cy="5901660"/>
          </a:xfrm>
        </p:spPr>
        <p:txBody>
          <a:bodyPr>
            <a:normAutofit fontScale="70000" lnSpcReduction="20000"/>
          </a:bodyPr>
          <a:lstStyle/>
          <a:p>
            <a:pPr marL="0" indent="0" algn="just">
              <a:buNone/>
            </a:pPr>
            <a:r>
              <a:rPr lang="pl-PL" sz="2000" b="1" dirty="0">
                <a:latin typeface="Book Antiqua" panose="02040602050305030304" pitchFamily="18" charset="0"/>
              </a:rPr>
              <a:t>24.02.2024</a:t>
            </a:r>
          </a:p>
          <a:p>
            <a:pPr marL="0" indent="0" algn="just">
              <a:buNone/>
            </a:pPr>
            <a:endParaRPr lang="pl-PL" sz="2000" dirty="0">
              <a:latin typeface="Book Antiqua" panose="02040602050305030304" pitchFamily="18" charset="0"/>
            </a:endParaRPr>
          </a:p>
          <a:p>
            <a:pPr marL="0" indent="0" algn="just">
              <a:buNone/>
            </a:pPr>
            <a:r>
              <a:rPr lang="pl-PL" sz="2000" dirty="0">
                <a:latin typeface="Book Antiqua" panose="02040602050305030304" pitchFamily="18" charset="0"/>
              </a:rPr>
              <a:t>W dniu 23 lutego 2024 roku w siedzibie kancelarii Clifford Chance w Warszawie odbyła się Konferencja </a:t>
            </a:r>
            <a:r>
              <a:rPr lang="pl-PL" sz="2000" b="1" i="1" dirty="0">
                <a:latin typeface="Book Antiqua" panose="02040602050305030304" pitchFamily="18" charset="0"/>
              </a:rPr>
              <a:t>Prawo na straży pokoju. W poszukiwaniu efektywnych mechanizmów ochrony praw ofiar współczesnych konfliktów zbrojnych</a:t>
            </a:r>
            <a:r>
              <a:rPr lang="pl-PL" sz="2000" dirty="0">
                <a:latin typeface="Book Antiqua" panose="02040602050305030304" pitchFamily="18" charset="0"/>
              </a:rPr>
              <a:t>. </a:t>
            </a:r>
          </a:p>
          <a:p>
            <a:pPr marL="0" indent="0" algn="just">
              <a:buNone/>
            </a:pPr>
            <a:r>
              <a:rPr lang="pl-PL" sz="2000" i="0" dirty="0">
                <a:solidFill>
                  <a:srgbClr val="212121"/>
                </a:solidFill>
                <a:effectLst/>
                <a:latin typeface="Book Antiqua" panose="02040602050305030304" pitchFamily="18" charset="0"/>
              </a:rPr>
              <a:t>Konferencja została zorganizowana przez Inicjatywę </a:t>
            </a:r>
            <a:r>
              <a:rPr lang="pl-PL" sz="2000" dirty="0">
                <a:solidFill>
                  <a:srgbClr val="212121"/>
                </a:solidFill>
                <a:latin typeface="Book Antiqua" panose="02040602050305030304" pitchFamily="18" charset="0"/>
                <a:hlinkClick r:id="rId2"/>
              </a:rPr>
              <a:t>#</a:t>
            </a:r>
            <a:r>
              <a:rPr lang="pl-PL" sz="2000" i="0" dirty="0">
                <a:solidFill>
                  <a:srgbClr val="212121"/>
                </a:solidFill>
                <a:effectLst/>
                <a:latin typeface="Book Antiqua" panose="02040602050305030304" pitchFamily="18" charset="0"/>
                <a:hlinkClick r:id="rId2"/>
              </a:rPr>
              <a:t>WolneSądy</a:t>
            </a:r>
            <a:r>
              <a:rPr lang="pl-PL" sz="2000" i="0" dirty="0">
                <a:solidFill>
                  <a:srgbClr val="212121"/>
                </a:solidFill>
                <a:effectLst/>
                <a:latin typeface="Book Antiqua" panose="02040602050305030304" pitchFamily="18" charset="0"/>
              </a:rPr>
              <a:t>  pod patronatem Naczelnej Rady Adwokackiej. </a:t>
            </a:r>
          </a:p>
          <a:p>
            <a:pPr marL="0" indent="0">
              <a:buNone/>
            </a:pPr>
            <a:r>
              <a:rPr lang="pl-PL" sz="2000" dirty="0">
                <a:latin typeface="Book Antiqua" panose="02040602050305030304" pitchFamily="18" charset="0"/>
              </a:rPr>
              <a:t>Konferencja składała się z III. paneli:</a:t>
            </a:r>
          </a:p>
          <a:p>
            <a:pPr marL="0" indent="0">
              <a:buNone/>
            </a:pPr>
            <a:r>
              <a:rPr lang="pl-PL" sz="2000" dirty="0">
                <a:latin typeface="Book Antiqua" panose="02040602050305030304" pitchFamily="18" charset="0"/>
              </a:rPr>
              <a:t>Panel I PRZESZŁOŚĆ, czyli czego zabrakło prawu europejskiemu i międzynarodowemu, aby skutecznie bronić pokoju w Europie w 2022 roku.</a:t>
            </a:r>
          </a:p>
          <a:p>
            <a:pPr marL="0" indent="0">
              <a:buNone/>
            </a:pPr>
            <a:r>
              <a:rPr lang="pl-PL" sz="2000" dirty="0">
                <a:latin typeface="Book Antiqua" panose="02040602050305030304" pitchFamily="18" charset="0"/>
              </a:rPr>
              <a:t>Panel II TERAŹNIEJSZOŚĆ, czyli prawo na straży odpowiedzialności za naruszenie pokoju. </a:t>
            </a:r>
          </a:p>
          <a:p>
            <a:pPr marL="0" indent="0">
              <a:buNone/>
            </a:pPr>
            <a:r>
              <a:rPr lang="pl-PL" sz="2000" dirty="0">
                <a:latin typeface="Book Antiqua" panose="02040602050305030304" pitchFamily="18" charset="0"/>
              </a:rPr>
              <a:t>Panel III PRZYSZŁOŚĆ, czyli w poszukiwaniu efektywnych mechanizmów ochrony pokoju i praw ofiar konfliktów zbrojnych.</a:t>
            </a:r>
          </a:p>
          <a:p>
            <a:pPr marL="0" indent="0">
              <a:buNone/>
            </a:pPr>
            <a:r>
              <a:rPr lang="pl-PL" sz="2000" dirty="0">
                <a:latin typeface="Book Antiqua" panose="02040602050305030304" pitchFamily="18" charset="0"/>
              </a:rPr>
              <a:t>W konferencji wzięli udział przedstawiciele organizacji pozarządowych, środowiska akademickiego oraz adwokaci, m. in.:   adw. Sylwia Gregorczyk-Abram, adw. dr Katarzyna Wiśniewska, </a:t>
            </a:r>
            <a:r>
              <a:rPr lang="pl-PL" sz="2000" dirty="0" err="1">
                <a:latin typeface="Book Antiqua" panose="02040602050305030304" pitchFamily="18" charset="0"/>
              </a:rPr>
              <a:t>Myroslava</a:t>
            </a:r>
            <a:r>
              <a:rPr lang="pl-PL" sz="2000" dirty="0">
                <a:latin typeface="Book Antiqua" panose="02040602050305030304" pitchFamily="18" charset="0"/>
              </a:rPr>
              <a:t> </a:t>
            </a:r>
            <a:r>
              <a:rPr lang="pl-PL" sz="2000" dirty="0" err="1">
                <a:latin typeface="Book Antiqua" panose="02040602050305030304" pitchFamily="18" charset="0"/>
              </a:rPr>
              <a:t>Keryk</a:t>
            </a:r>
            <a:r>
              <a:rPr lang="pl-PL" sz="2000" dirty="0">
                <a:latin typeface="Book Antiqua" panose="02040602050305030304" pitchFamily="18" charset="0"/>
              </a:rPr>
              <a:t>, dr hab. Patrycja Grzebyk prof. UW, dr Hanna </a:t>
            </a:r>
            <a:r>
              <a:rPr lang="pl-PL" sz="2000" dirty="0" err="1">
                <a:latin typeface="Book Antiqua" panose="02040602050305030304" pitchFamily="18" charset="0"/>
              </a:rPr>
              <a:t>Machińska</a:t>
            </a:r>
            <a:r>
              <a:rPr lang="pl-PL" sz="2000" dirty="0">
                <a:latin typeface="Book Antiqua" panose="02040602050305030304" pitchFamily="18" charset="0"/>
              </a:rPr>
              <a:t>, dr hab. Hanna Kuczyńska prof. INP PAN, adw. dr Andriy Kosylo, </a:t>
            </a:r>
            <a:r>
              <a:rPr lang="pl-PL" sz="2000" dirty="0" err="1">
                <a:latin typeface="Book Antiqua" panose="02040602050305030304" pitchFamily="18" charset="0"/>
              </a:rPr>
              <a:t>PhD</a:t>
            </a:r>
            <a:r>
              <a:rPr lang="pl-PL" sz="2000" dirty="0">
                <a:latin typeface="Book Antiqua" panose="02040602050305030304" pitchFamily="18" charset="0"/>
              </a:rPr>
              <a:t>, Elena </a:t>
            </a:r>
            <a:r>
              <a:rPr lang="pl-PL" sz="2000" dirty="0" err="1">
                <a:latin typeface="Book Antiqua" panose="02040602050305030304" pitchFamily="18" charset="0"/>
              </a:rPr>
              <a:t>Wasylew</a:t>
            </a:r>
            <a:r>
              <a:rPr lang="pl-PL" sz="2000" dirty="0">
                <a:latin typeface="Book Antiqua" panose="02040602050305030304" pitchFamily="18" charset="0"/>
              </a:rPr>
              <a:t>, Nikita </a:t>
            </a:r>
            <a:r>
              <a:rPr lang="pl-PL" sz="2000" dirty="0" err="1">
                <a:latin typeface="Book Antiqua" panose="02040602050305030304" pitchFamily="18" charset="0"/>
              </a:rPr>
              <a:t>Grekowicz</a:t>
            </a:r>
            <a:r>
              <a:rPr lang="pl-PL" sz="2000" dirty="0">
                <a:latin typeface="Book Antiqua" panose="02040602050305030304" pitchFamily="18" charset="0"/>
              </a:rPr>
              <a:t>, prof. dr hab. Paweł Wiliński, dr Barbara Błońska, dr Kaja Kowalczewska, adw. Małgorzata Piekarska, adw. Marek </a:t>
            </a:r>
            <a:r>
              <a:rPr lang="pl-PL" sz="2000" dirty="0" err="1">
                <a:latin typeface="Book Antiqua" panose="02040602050305030304" pitchFamily="18" charset="0"/>
              </a:rPr>
              <a:t>Karczmarzyk</a:t>
            </a:r>
            <a:r>
              <a:rPr lang="pl-PL" sz="2000" dirty="0">
                <a:latin typeface="Book Antiqua" panose="02040602050305030304" pitchFamily="18" charset="0"/>
              </a:rPr>
              <a:t>, adw. Małgorzata Mączka-Pacholak. </a:t>
            </a:r>
          </a:p>
          <a:p>
            <a:pPr marL="0" indent="0">
              <a:buNone/>
            </a:pPr>
            <a:r>
              <a:rPr lang="pl-PL" sz="2000" dirty="0">
                <a:latin typeface="Book Antiqua" panose="02040602050305030304" pitchFamily="18" charset="0"/>
              </a:rPr>
              <a:t>Centrum było reprezentowane przez Dr Barbarę Błońską, która jako prelegentka wzięła udział w III panelu konferencji pt. „</a:t>
            </a:r>
            <a:r>
              <a:rPr lang="pl-PL" sz="2000" b="1" dirty="0">
                <a:latin typeface="Book Antiqua" panose="02040602050305030304" pitchFamily="18" charset="0"/>
              </a:rPr>
              <a:t>Przyszłość. Czyli w poszukiwaniu efektywnych mechanizmów ochrony pokoju i praw ofiar konfliktów zbrojnych”.  </a:t>
            </a:r>
          </a:p>
          <a:p>
            <a:pPr marL="0" indent="0">
              <a:buNone/>
            </a:pPr>
            <a:endParaRPr lang="pl-PL" sz="1400" b="1" dirty="0">
              <a:latin typeface="Book Antiqua" panose="02040602050305030304" pitchFamily="18" charset="0"/>
            </a:endParaRPr>
          </a:p>
        </p:txBody>
      </p:sp>
      <p:pic>
        <p:nvPicPr>
          <p:cNvPr id="5" name="Obraz 4" descr="Obraz zawierający w pomieszczeniu, kobieta, osoba, ludzie&#10;&#10;Opis wygenerowany automatycznie">
            <a:extLst>
              <a:ext uri="{FF2B5EF4-FFF2-40B4-BE49-F238E27FC236}">
                <a16:creationId xmlns:a16="http://schemas.microsoft.com/office/drawing/2014/main" id="{6D1581B3-0CAB-B90D-830D-AF4F899AC400}"/>
              </a:ext>
            </a:extLst>
          </p:cNvPr>
          <p:cNvPicPr>
            <a:picLocks noChangeAspect="1"/>
          </p:cNvPicPr>
          <p:nvPr/>
        </p:nvPicPr>
        <p:blipFill>
          <a:blip r:embed="rId3"/>
          <a:stretch>
            <a:fillRect/>
          </a:stretch>
        </p:blipFill>
        <p:spPr>
          <a:xfrm>
            <a:off x="7144318" y="0"/>
            <a:ext cx="5047682" cy="3364789"/>
          </a:xfrm>
          <a:prstGeom prst="rect">
            <a:avLst/>
          </a:prstGeom>
        </p:spPr>
      </p:pic>
      <p:pic>
        <p:nvPicPr>
          <p:cNvPr id="7" name="Obraz 6" descr="Obraz zawierający ubrania, osoba, Ludzka twarz, ściana&#10;&#10;Opis wygenerowany automatycznie">
            <a:extLst>
              <a:ext uri="{FF2B5EF4-FFF2-40B4-BE49-F238E27FC236}">
                <a16:creationId xmlns:a16="http://schemas.microsoft.com/office/drawing/2014/main" id="{122666CF-0C37-FDBC-4107-D3743E591C3C}"/>
              </a:ext>
            </a:extLst>
          </p:cNvPr>
          <p:cNvPicPr>
            <a:picLocks noChangeAspect="1"/>
          </p:cNvPicPr>
          <p:nvPr/>
        </p:nvPicPr>
        <p:blipFill>
          <a:blip r:embed="rId4"/>
          <a:stretch>
            <a:fillRect/>
          </a:stretch>
        </p:blipFill>
        <p:spPr>
          <a:xfrm>
            <a:off x="7144318" y="3364789"/>
            <a:ext cx="4680155" cy="3120103"/>
          </a:xfrm>
          <a:prstGeom prst="rect">
            <a:avLst/>
          </a:prstGeom>
        </p:spPr>
      </p:pic>
      <p:sp>
        <p:nvSpPr>
          <p:cNvPr id="8" name="pole tekstowe 7">
            <a:extLst>
              <a:ext uri="{FF2B5EF4-FFF2-40B4-BE49-F238E27FC236}">
                <a16:creationId xmlns:a16="http://schemas.microsoft.com/office/drawing/2014/main" id="{72469954-E3FB-B808-744E-723A6C1C34B4}"/>
              </a:ext>
            </a:extLst>
          </p:cNvPr>
          <p:cNvSpPr txBox="1"/>
          <p:nvPr/>
        </p:nvSpPr>
        <p:spPr>
          <a:xfrm>
            <a:off x="882895" y="6045305"/>
            <a:ext cx="3669440" cy="369332"/>
          </a:xfrm>
          <a:prstGeom prst="rect">
            <a:avLst/>
          </a:prstGeom>
          <a:noFill/>
        </p:spPr>
        <p:txBody>
          <a:bodyPr wrap="square" rtlCol="0">
            <a:spAutoFit/>
          </a:bodyPr>
          <a:lstStyle/>
          <a:p>
            <a:r>
              <a:rPr lang="pl-PL" dirty="0"/>
              <a:t>Zdjęcia: Małgorzata Majewska</a:t>
            </a:r>
          </a:p>
        </p:txBody>
      </p:sp>
    </p:spTree>
    <p:extLst>
      <p:ext uri="{BB962C8B-B14F-4D97-AF65-F5344CB8AC3E}">
        <p14:creationId xmlns:p14="http://schemas.microsoft.com/office/powerpoint/2010/main" val="2929029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5" name="Google Shape;355;p38"/>
          <p:cNvSpPr txBox="1">
            <a:spLocks noGrp="1"/>
          </p:cNvSpPr>
          <p:nvPr>
            <p:ph type="body" idx="1"/>
          </p:nvPr>
        </p:nvSpPr>
        <p:spPr>
          <a:xfrm>
            <a:off x="640080" y="367300"/>
            <a:ext cx="4826655" cy="5935178"/>
          </a:xfrm>
          <a:prstGeom prst="rect">
            <a:avLst/>
          </a:prstGeom>
        </p:spPr>
        <p:txBody>
          <a:bodyPr spcFirstLastPara="1" vert="horz" lIns="91425" tIns="45700" rIns="91425" bIns="45700" rtlCol="0" anchorCtr="0">
            <a:normAutofit fontScale="70000" lnSpcReduction="20000"/>
          </a:bodyPr>
          <a:lstStyle/>
          <a:p>
            <a:pPr marL="114300" indent="0">
              <a:lnSpc>
                <a:spcPct val="170000"/>
              </a:lnSpc>
              <a:spcBef>
                <a:spcPts val="0"/>
              </a:spcBef>
              <a:buClr>
                <a:schemeClr val="dk1"/>
              </a:buClr>
              <a:buSzPts val="3200"/>
              <a:buNone/>
            </a:pPr>
            <a:r>
              <a:rPr lang="pl-PL" sz="2200" b="1" dirty="0">
                <a:latin typeface="Book Antiqua" panose="02040602050305030304" pitchFamily="18" charset="0"/>
              </a:rPr>
              <a:t>23.04.2024</a:t>
            </a:r>
          </a:p>
          <a:p>
            <a:pPr marL="114300" indent="0">
              <a:lnSpc>
                <a:spcPct val="170000"/>
              </a:lnSpc>
              <a:spcBef>
                <a:spcPts val="0"/>
              </a:spcBef>
              <a:buClr>
                <a:schemeClr val="dk1"/>
              </a:buClr>
              <a:buSzPts val="3200"/>
              <a:buNone/>
            </a:pPr>
            <a:endParaRPr lang="pl-PL" sz="2200" dirty="0">
              <a:latin typeface="Book Antiqua" panose="02040602050305030304" pitchFamily="18" charset="0"/>
            </a:endParaRPr>
          </a:p>
          <a:p>
            <a:pPr marL="114300" indent="0">
              <a:lnSpc>
                <a:spcPct val="170000"/>
              </a:lnSpc>
              <a:spcBef>
                <a:spcPts val="0"/>
              </a:spcBef>
              <a:buClr>
                <a:schemeClr val="dk1"/>
              </a:buClr>
              <a:buSzPts val="3200"/>
              <a:buNone/>
            </a:pPr>
            <a:r>
              <a:rPr lang="pl-PL" sz="2200" dirty="0">
                <a:latin typeface="Book Antiqua" panose="02040602050305030304" pitchFamily="18" charset="0"/>
              </a:rPr>
              <a:t> W dniach 19-20.04.2024 r. w budynku </a:t>
            </a:r>
            <a:r>
              <a:rPr lang="pl-PL" sz="2200" dirty="0">
                <a:latin typeface="Book Antiqua" panose="02040602050305030304" pitchFamily="18" charset="0"/>
                <a:hlinkClick r:id="rId3"/>
              </a:rPr>
              <a:t>Europejskiego Centrum Edukacji Geologicznej   UW </a:t>
            </a:r>
            <a:r>
              <a:rPr lang="pl-PL" sz="2200" dirty="0">
                <a:latin typeface="Book Antiqua" panose="02040602050305030304" pitchFamily="18" charset="0"/>
              </a:rPr>
              <a:t>w Chęcinach odbyły się warsztaty dla studentów organizowane przez Centrum Badań Zbrodni Międzynarodowych oraz Centrum Analiz Kryminologicznych UW. Warsztaty zostały poświęcone problematyce teorii spiskowych, w szczególności jako narzędzia prowadzenia wojny.  Wydarzenie zostało dofinansowane z Funduszu Doskonałości Dydaktycznej UW. </a:t>
            </a:r>
          </a:p>
          <a:p>
            <a:pPr marL="114300" indent="0">
              <a:lnSpc>
                <a:spcPct val="170000"/>
              </a:lnSpc>
              <a:spcBef>
                <a:spcPts val="0"/>
              </a:spcBef>
              <a:buClr>
                <a:schemeClr val="dk1"/>
              </a:buClr>
              <a:buSzPts val="3200"/>
              <a:buNone/>
            </a:pPr>
            <a:r>
              <a:rPr lang="pl-PL" sz="2200" dirty="0">
                <a:latin typeface="Book Antiqua" panose="02040602050305030304" pitchFamily="18" charset="0"/>
              </a:rPr>
              <a:t>Są to już drugie takie warsztaty  organizowane przez  Centrum Badań Zbrodni Międzynarodowych oraz Centrum Analiz Kryminologicznych UW. Pierwsze odbyły się w dniach 27-29.09.2023 r. i dotyczyły przemocy motywowanej nienawiścią. </a:t>
            </a:r>
          </a:p>
        </p:txBody>
      </p:sp>
      <p:pic>
        <p:nvPicPr>
          <p:cNvPr id="3" name="Obraz 2" descr="Obraz zawierający drzewo, na wolnym powietrzu, budynek, góra&#10;&#10;Opis wygenerowany automatycznie">
            <a:extLst>
              <a:ext uri="{FF2B5EF4-FFF2-40B4-BE49-F238E27FC236}">
                <a16:creationId xmlns:a16="http://schemas.microsoft.com/office/drawing/2014/main" id="{B4B40B52-C675-6BAD-EC42-A8BDEFDC5BCD}"/>
              </a:ext>
            </a:extLst>
          </p:cNvPr>
          <p:cNvPicPr>
            <a:picLocks noChangeAspect="1"/>
          </p:cNvPicPr>
          <p:nvPr/>
        </p:nvPicPr>
        <p:blipFill>
          <a:blip r:embed="rId4"/>
          <a:stretch>
            <a:fillRect/>
          </a:stretch>
        </p:blipFill>
        <p:spPr>
          <a:xfrm>
            <a:off x="5572432" y="1146278"/>
            <a:ext cx="4097349" cy="1901723"/>
          </a:xfrm>
          <a:prstGeom prst="rect">
            <a:avLst/>
          </a:prstGeom>
        </p:spPr>
      </p:pic>
    </p:spTree>
    <p:extLst>
      <p:ext uri="{BB962C8B-B14F-4D97-AF65-F5344CB8AC3E}">
        <p14:creationId xmlns:p14="http://schemas.microsoft.com/office/powerpoint/2010/main" val="1815692219"/>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29229</TotalTime>
  <Words>1485</Words>
  <Application>Microsoft Macintosh PowerPoint</Application>
  <PresentationFormat>Panoramiczny</PresentationFormat>
  <Paragraphs>80</Paragraphs>
  <Slides>10</Slides>
  <Notes>3</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10</vt:i4>
      </vt:variant>
    </vt:vector>
  </HeadingPairs>
  <TitlesOfParts>
    <vt:vector size="18" baseType="lpstr">
      <vt:lpstr>Arial</vt:lpstr>
      <vt:lpstr>Book Antiqua</vt:lpstr>
      <vt:lpstr>Calibri</vt:lpstr>
      <vt:lpstr>Calibri Light</vt:lpstr>
      <vt:lpstr>Symbol</vt:lpstr>
      <vt:lpstr>system-ui</vt:lpstr>
      <vt:lpstr>Times New Roman</vt:lpstr>
      <vt:lpstr>Motyw pakietu Office</vt:lpstr>
      <vt:lpstr>Prezentacja programu PowerPoint</vt:lpstr>
      <vt:lpstr>Prezentacja programu PowerPoint</vt:lpstr>
      <vt:lpstr>Literatura podstawowa: </vt:lpstr>
      <vt:lpstr>Literatura podstawowa: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Podstawowe prawa i wolności człowieka</dc:title>
  <dc:creator>Andriy Kosylo</dc:creator>
  <cp:lastModifiedBy>Kosylo Kosylo</cp:lastModifiedBy>
  <cp:revision>46</cp:revision>
  <cp:lastPrinted>2022-12-05T21:15:13Z</cp:lastPrinted>
  <dcterms:created xsi:type="dcterms:W3CDTF">2022-10-09T10:12:52Z</dcterms:created>
  <dcterms:modified xsi:type="dcterms:W3CDTF">2024-11-23T13:19:33Z</dcterms:modified>
</cp:coreProperties>
</file>