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795" r:id="rId2"/>
    <p:sldId id="797" r:id="rId3"/>
    <p:sldId id="789" r:id="rId4"/>
    <p:sldId id="792" r:id="rId5"/>
    <p:sldId id="801" r:id="rId6"/>
    <p:sldId id="800" r:id="rId7"/>
    <p:sldId id="799" r:id="rId8"/>
    <p:sldId id="796" r:id="rId9"/>
    <p:sldId id="794" r:id="rId10"/>
    <p:sldId id="798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92"/>
    <p:restoredTop sz="96058"/>
  </p:normalViewPr>
  <p:slideViewPr>
    <p:cSldViewPr snapToGrid="0">
      <p:cViewPr>
        <p:scale>
          <a:sx n="120" d="100"/>
          <a:sy n="120" d="100"/>
        </p:scale>
        <p:origin x="1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F6B66-DFD2-8F4F-A7F4-B80BBA257E5B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02599-A078-FB43-B9CE-B480D9619C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977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9095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130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914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73806-44E9-5D77-7D7C-4295B8C1D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59B2D86-15B9-90C7-FDAF-F84F13C41C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1A6D13A-AC28-1772-DAB2-8926ECF0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8AED53-CF5C-36C2-19A6-AF4395D6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1EC9B7-09F3-D2E6-6D11-54CDE64D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6941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FB9191-9949-891B-7194-6148DE035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E51F39B-7BA0-280D-CE8D-083CE0EE2C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9B62902-21DE-4F6A-B5EA-E69E7066B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5504067-BE45-A6B0-DB81-D1EEA5FB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548431-DB52-145A-0352-B23D9834B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451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3F32D6C-FBC6-EF10-1F6B-F6C2FB610A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FF5DFE1-70BA-F890-FB4E-C42FD18F1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C0B3EE9-644B-A891-054D-7E75986C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C505064-2759-0EC0-087D-48487C0C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93CF97-1CC4-392E-641C-CBD145F9D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72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B1D722-4763-902E-CE99-43B68E39A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510CE1-246C-91A6-441D-953854BFF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78B7F78-233B-1A58-BBFF-8AA3D4CE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546859-F55F-E0A3-4D30-01F4895D8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5E7CED4-7691-BA7F-81C9-80CA866D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609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AB4B4C-A59C-45AC-3B18-EF46A8F8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76010FD-3986-2336-9D7F-822DC77BA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FC0930-4CE9-FE9D-815A-BA582D9F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D76150B-EBC6-8D2D-6A50-3CE84DA92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EECC123-C526-530A-B327-CB794CA4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0702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DA3E17-D0BF-94D4-26C6-32039033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58A06A-7587-2990-4529-3C39D668BF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BA5618F-B0D0-CFBB-93B8-53EB37BD1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2C6F8F6-75E7-EE89-6975-A32E0A03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5199897-7494-7152-B398-45ED976AE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A0E549-8764-15E9-AA33-370E48539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34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CD3AAD-84BC-080A-9655-D970B8565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D2EDABC-D0DE-A738-1496-C3C2D1291E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CE8AE3-B496-AE41-631F-652A75B99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9D605CD-83A1-D29C-E401-92DE4DC8B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B114FE9-1D8D-A86B-3FB0-8D1A07DD6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EC4FF396-24AD-6F7C-FF37-3D081E82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4A83F8B-9DB7-BA7C-E3BA-90CEA7B3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09B4CB6-E1A9-548A-93AC-0902212FE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74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B5E4B3-FF0B-5A2E-4F32-B5A23A82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23242DC-0102-7A35-316B-A47C9139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7F10134-A544-AD99-69BD-2DEAB5472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7DCE07B-083F-08FE-180A-D16A418E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246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31EDA2F-9731-C4C8-166A-1E9B0FAB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B3F9722-60E1-3AF8-3B9E-98F1E0A4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A87F35D-B284-9FEF-0745-CFEFD63B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018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BA8497-3422-4F77-D2F0-C9C521BE1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D54667A-1FBF-854F-2B34-C63134BC6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70DEFB3-7903-F3D0-6C1B-F0B36CAD31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82A8B4-33A2-9DA5-B6A3-D72A48C3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D528059-F21E-EA46-F962-6D7F1B8D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D37D54-2C82-D613-92D7-0DE9562FE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870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92ED1-987E-CEA2-355D-4486CDD0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42FF944-5B19-039C-E670-BBA3B67B9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E624613-80D4-1D26-3DEF-34F03EF10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71F429-4882-D0B3-250D-40CA940F6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40D5EAE-7DB5-DF2A-EB90-7AC2FB2BF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0A8B11-A356-B905-AA0C-32D021C3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02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97602406-29E1-5356-CF47-DA82DE08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CBEEC74-6FCD-807D-4767-F84939214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650FA8-48DC-5F6F-7C1F-6E6793DE56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C6D3F-DD35-AA42-B633-EFD5173A6E15}" type="datetimeFigureOut">
              <a:rPr lang="pl-PL" smtClean="0"/>
              <a:t>23.11.2024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D5FDBB2-D232-13F2-0A18-9C522E141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73941E-527F-FADB-729D-D528014082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4D632-3E0C-F645-83E0-E2ADC549804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4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oJ8SrskPrbk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iadomosci.wp.pl/s/pawel-auguff/nakaz-mtk-ws-szojgu-i-gierasimowa-eksperci-nie-maja-zludzen-7043495945998048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zaborona.com/polskyj-czentr-doslidzhennya-mizhnarodnyh-zlochyniv-vyvchaye-akt-genoczydu-i-rosijsku-agresiy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Yevgen_Zakharov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np.pan.pl/en/news/universal-jurisdiction-and-the-crime-of-aggression-the-challenges-and-opportunities-for-jit-member-states-2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ytutpileckiego.pl/en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ytutpileckiego.pl/pl/kolekcje-cyfrowe/mediateka/75-rocznica-przyjecia-konwencji-w-sprawie-zapobiegania-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ZWZvGd-u2A" TargetMode="External"/><Relationship Id="rId2" Type="http://schemas.openxmlformats.org/officeDocument/2006/relationships/hyperlink" Target="https://youtu.be/1bGi1XHbO7A?si=ARHz2N8uFgNFnAc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eg.uw.edu.pl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B439AF7-D11B-9886-A8DA-C9ECC5A08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74"/>
            <a:ext cx="10515600" cy="654828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17.12.2022 r.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Interview with Dr. Kosylo for “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Novyny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Donbasu”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on 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Activities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of the International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Center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dirty="0">
                <a:solidFill>
                  <a:srgbClr val="0E0E0E"/>
                </a:solidFill>
                <a:latin typeface=".AppleSystemUIFont"/>
              </a:rPr>
              <a:t>.</a:t>
            </a: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In the interview, Dr. Kosylo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discusses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mission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tasks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of the Center, as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well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as 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challenges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related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prosecuting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committed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Link do wideo: </a:t>
            </a:r>
            <a:r>
              <a:rPr lang="pl-PL" dirty="0">
                <a:hlinkClick r:id="rId2"/>
              </a:rPr>
              <a:t>https://www.youtube.com/watch?v=oJ8SrskPrbk</a:t>
            </a:r>
            <a:r>
              <a:rPr lang="pl-PL" dirty="0"/>
              <a:t> </a:t>
            </a:r>
          </a:p>
        </p:txBody>
      </p:sp>
      <p:pic>
        <p:nvPicPr>
          <p:cNvPr id="5" name="Obraz 4" descr="Obraz zawierający Ludzka twarz, tekst, regał na książki, osoba&#10;&#10;Opis wygenerowany automatycznie">
            <a:extLst>
              <a:ext uri="{FF2B5EF4-FFF2-40B4-BE49-F238E27FC236}">
                <a16:creationId xmlns:a16="http://schemas.microsoft.com/office/drawing/2014/main" id="{6C97B0B1-67A4-C41B-E468-1D70530C9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09" y="4267202"/>
            <a:ext cx="4222812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35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BF7917-8744-A277-565D-F1E1ABA0A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33"/>
            <a:ext cx="4579373" cy="577153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13.07.2024</a:t>
            </a:r>
          </a:p>
          <a:p>
            <a:pPr marL="0" indent="0">
              <a:buNone/>
            </a:pP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Will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Arrest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Warrant for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Shoigu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Affect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Russians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?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Experts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Have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No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Illusions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An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interview with Dr. Kosylo and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other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experts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i="1" dirty="0">
                <a:solidFill>
                  <a:srgbClr val="0E0E0E"/>
                </a:solidFill>
                <a:effectLst/>
                <a:latin typeface=".AppleSystemUIFont"/>
              </a:rPr>
              <a:t>Wirtualna Polska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buNone/>
            </a:pP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The interview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particularly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addressed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tools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available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to the International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Criminal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Court (ICC) for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prosecuting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individuals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suspected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committing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including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mechanism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cooperation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between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the ICC and Interpol.</a:t>
            </a:r>
          </a:p>
          <a:p>
            <a:pPr marL="0" indent="0">
              <a:buNone/>
            </a:pPr>
            <a:br>
              <a:rPr lang="pl-PL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Link to the interview:</a:t>
            </a: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dirty="0">
                <a:solidFill>
                  <a:srgbClr val="0D0D0D"/>
                </a:solidFill>
                <a:latin typeface="system-ui"/>
                <a:hlinkClick r:id="rId2"/>
              </a:rPr>
              <a:t>https://wiadomosci.wp.pl/s/pawel-auguff/nakaz-mtk-ws-szojgu-i-gierasimowa-eksperci-nie-maja-zludzen-7043495945998048a</a:t>
            </a:r>
            <a:r>
              <a:rPr lang="pl-PL" dirty="0">
                <a:solidFill>
                  <a:srgbClr val="0D0D0D"/>
                </a:solidFill>
                <a:latin typeface="system-ui"/>
              </a:rPr>
              <a:t>? </a:t>
            </a:r>
          </a:p>
          <a:p>
            <a:pPr marL="0" indent="0">
              <a:buNone/>
            </a:pPr>
            <a:endParaRPr lang="pl-PL" dirty="0">
              <a:solidFill>
                <a:srgbClr val="0D0D0D"/>
              </a:solidFill>
              <a:latin typeface="system-ui"/>
            </a:endParaRPr>
          </a:p>
        </p:txBody>
      </p:sp>
      <p:pic>
        <p:nvPicPr>
          <p:cNvPr id="5" name="Obraz 4" descr="Obraz zawierający Ludzka twarz, ubrania, tekst, człowiek&#10;&#10;Opis wygenerowany automatycznie">
            <a:extLst>
              <a:ext uri="{FF2B5EF4-FFF2-40B4-BE49-F238E27FC236}">
                <a16:creationId xmlns:a16="http://schemas.microsoft.com/office/drawing/2014/main" id="{C747B71F-56D9-A063-4181-7820A6880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405" y="314633"/>
            <a:ext cx="3071139" cy="28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7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847305-F449-936F-E325-99DD64B2A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2452"/>
            <a:ext cx="10515600" cy="57345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200" b="1" dirty="0"/>
              <a:t>06.01.2023</a:t>
            </a:r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pPr marL="0" indent="0">
              <a:buNone/>
            </a:pPr>
            <a:endParaRPr lang="pl-PL" sz="2200" dirty="0"/>
          </a:p>
          <a:p>
            <a:endParaRPr lang="pl-PL" sz="2200" b="1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Nazi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Criminals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Were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Also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Fearless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: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Polish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International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Center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Investigates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Acts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and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Crime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Aggression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interview with Dr. Kosylo for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Ukrainian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platform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Zaborona.com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where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discusses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Center’s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research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aggression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buNone/>
            </a:pPr>
            <a:r>
              <a:rPr lang="pl-PL" sz="2200" dirty="0">
                <a:hlinkClick r:id="rId2"/>
              </a:rPr>
              <a:t>https://zaborona.com/polskyj-czentr-doslidzhennya-mizhnarodnyh-zlochyniv-vyvchaye-akt-genoczydu-i-rosijsku-agresiyu/</a:t>
            </a:r>
            <a:r>
              <a:rPr lang="pl-PL" sz="2200" dirty="0"/>
              <a:t> </a:t>
            </a:r>
          </a:p>
        </p:txBody>
      </p:sp>
      <p:pic>
        <p:nvPicPr>
          <p:cNvPr id="5" name="Obraz 4" descr="Obraz zawierający tekst, torba, ilustracja, design&#10;&#10;Opis wygenerowany automatycznie">
            <a:extLst>
              <a:ext uri="{FF2B5EF4-FFF2-40B4-BE49-F238E27FC236}">
                <a16:creationId xmlns:a16="http://schemas.microsoft.com/office/drawing/2014/main" id="{A5F946CB-0361-1E4A-B8E5-4F519BEF7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946"/>
            <a:ext cx="3891116" cy="303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08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-2626101" y="290185"/>
            <a:ext cx="1045100" cy="969627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r"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pl-PL" sz="4000" b="1">
                <a:solidFill>
                  <a:srgbClr val="FFFFFF"/>
                </a:solidFill>
              </a:rPr>
              <a:t>Literatura podstawowa:</a:t>
            </a:r>
            <a:br>
              <a:rPr lang="pl-PL" sz="4000" b="1">
                <a:solidFill>
                  <a:srgbClr val="FFFFFF"/>
                </a:solidFill>
              </a:rPr>
            </a:br>
            <a:endParaRPr lang="pl-PL" sz="4000">
              <a:solidFill>
                <a:srgbClr val="FFFFFF"/>
              </a:solidFill>
            </a:endParaRPr>
          </a:p>
        </p:txBody>
      </p:sp>
      <p:sp>
        <p:nvSpPr>
          <p:cNvPr id="355" name="Google Shape;355;p38"/>
          <p:cNvSpPr txBox="1">
            <a:spLocks noGrp="1"/>
          </p:cNvSpPr>
          <p:nvPr>
            <p:ph type="body" idx="1"/>
          </p:nvPr>
        </p:nvSpPr>
        <p:spPr>
          <a:xfrm>
            <a:off x="747253" y="3116826"/>
            <a:ext cx="11139948" cy="3380955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0" indent="0">
              <a:buNone/>
            </a:pPr>
            <a:r>
              <a:rPr lang="pl-PL" sz="2400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6.02.2023</a:t>
            </a:r>
            <a:endParaRPr lang="pl-PL" sz="2400" b="1" dirty="0"/>
          </a:p>
          <a:p>
            <a:pPr marL="0" indent="0">
              <a:buNone/>
            </a:pPr>
            <a:endParaRPr lang="pl-PL" sz="2400" b="1" dirty="0"/>
          </a:p>
          <a:p>
            <a:pPr marL="0" indent="0">
              <a:buNone/>
            </a:pP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On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February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6, 2023, a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meeting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held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the International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Center of the University of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with Oleg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Voloshynovych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, a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soldier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Armed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Forces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16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Before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the war, Oleg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Voloshynovych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was a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practicing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attorney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Kyiv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and a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doctoral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candidate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Academy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Legal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Sciences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buNone/>
            </a:pP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Topic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1600" b="1" dirty="0" err="1">
                <a:solidFill>
                  <a:srgbClr val="0E0E0E"/>
                </a:solidFill>
                <a:effectLst/>
                <a:latin typeface=".AppleSystemUIFont"/>
              </a:rPr>
              <a:t>meeting</a:t>
            </a:r>
            <a:r>
              <a:rPr lang="pl-PL" sz="1600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Russian war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1600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16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</p:txBody>
      </p:sp>
      <p:pic>
        <p:nvPicPr>
          <p:cNvPr id="4" name="Obraz 3" descr="Obraz zawierający hełm, na wolnym powietrzu, Ludzka twarz, ubrania&#10;&#10;Opis wygenerowany automatycznie">
            <a:extLst>
              <a:ext uri="{FF2B5EF4-FFF2-40B4-BE49-F238E27FC236}">
                <a16:creationId xmlns:a16="http://schemas.microsoft.com/office/drawing/2014/main" id="{CBBB95FA-CC35-8895-7BC4-A8DAFFA4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313" y="605546"/>
            <a:ext cx="1993489" cy="2511279"/>
          </a:xfrm>
          <a:prstGeom prst="rect">
            <a:avLst/>
          </a:prstGeom>
        </p:spPr>
      </p:pic>
      <p:pic>
        <p:nvPicPr>
          <p:cNvPr id="6" name="Obraz 5" descr="Obraz zawierający Ludzka twarz, osoba, ubrania, krawat&#10;&#10;Opis wygenerowany automatycznie">
            <a:extLst>
              <a:ext uri="{FF2B5EF4-FFF2-40B4-BE49-F238E27FC236}">
                <a16:creationId xmlns:a16="http://schemas.microsoft.com/office/drawing/2014/main" id="{CF8C317A-B7F9-25E1-5BD8-D6B94B4A0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74" y="605547"/>
            <a:ext cx="2365739" cy="251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39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"/>
          <p:cNvSpPr txBox="1">
            <a:spLocks noGrp="1"/>
          </p:cNvSpPr>
          <p:nvPr>
            <p:ph type="title"/>
          </p:nvPr>
        </p:nvSpPr>
        <p:spPr>
          <a:xfrm>
            <a:off x="-2626101" y="290185"/>
            <a:ext cx="1045100" cy="969627"/>
          </a:xfrm>
          <a:prstGeom prst="rect">
            <a:avLst/>
          </a:prstGeom>
        </p:spPr>
        <p:txBody>
          <a:bodyPr spcFirstLastPara="1" vert="horz" lIns="91425" tIns="45700" rIns="91425" bIns="45700" rtlCol="0" anchor="b" anchorCtr="0">
            <a:normAutofit fontScale="90000"/>
          </a:bodyPr>
          <a:lstStyle/>
          <a:p>
            <a:pPr algn="r">
              <a:spcBef>
                <a:spcPts val="0"/>
              </a:spcBef>
              <a:buClr>
                <a:srgbClr val="C00000"/>
              </a:buClr>
              <a:buSzPct val="100000"/>
            </a:pPr>
            <a:r>
              <a:rPr lang="pl-PL" sz="4000" b="1">
                <a:solidFill>
                  <a:srgbClr val="FFFFFF"/>
                </a:solidFill>
              </a:rPr>
              <a:t>Literatura podstawowa:</a:t>
            </a:r>
            <a:br>
              <a:rPr lang="pl-PL" sz="4000" b="1">
                <a:solidFill>
                  <a:srgbClr val="FFFFFF"/>
                </a:solidFill>
              </a:rPr>
            </a:br>
            <a:endParaRPr lang="pl-PL" sz="4000">
              <a:solidFill>
                <a:srgbClr val="FFFFFF"/>
              </a:solidFill>
            </a:endParaRPr>
          </a:p>
        </p:txBody>
      </p:sp>
      <p:sp>
        <p:nvSpPr>
          <p:cNvPr id="355" name="Google Shape;355;p38"/>
          <p:cNvSpPr txBox="1">
            <a:spLocks noGrp="1"/>
          </p:cNvSpPr>
          <p:nvPr>
            <p:ph type="body" idx="1"/>
          </p:nvPr>
        </p:nvSpPr>
        <p:spPr>
          <a:xfrm>
            <a:off x="4376057" y="307658"/>
            <a:ext cx="7491836" cy="5680327"/>
          </a:xfrm>
          <a:prstGeom prst="rect">
            <a:avLst/>
          </a:prstGeom>
        </p:spPr>
        <p:txBody>
          <a:bodyPr spcFirstLastPara="1" vert="horz" lIns="91425" tIns="45700" rIns="91425" bIns="45700" rtlCol="0" anchor="ctr" anchorCtr="0">
            <a:normAutofit/>
          </a:bodyPr>
          <a:lstStyle/>
          <a:p>
            <a:pPr marL="0" indent="0">
              <a:buNone/>
            </a:pPr>
            <a:r>
              <a:rPr lang="pl-PL" sz="2000" b="1" dirty="0">
                <a:solidFill>
                  <a:srgbClr val="222222"/>
                </a:solidFill>
                <a:latin typeface="Book Antiqua" panose="02040602050305030304" pitchFamily="18" charset="0"/>
              </a:rPr>
              <a:t>30.03.2023</a:t>
            </a:r>
            <a:endParaRPr lang="pl-PL" sz="2000" b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On March 30, 2023, the International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Crimes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Studies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Center of the University of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Warsaw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hosted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a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Scientific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Seminar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featuring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Mr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. </a:t>
            </a:r>
            <a:r>
              <a:rPr lang="pl-PL" sz="2200" b="1" dirty="0">
                <a:latin typeface="Book Antiqua" panose="02040602050305030304" pitchFamily="18" charset="0"/>
                <a:hlinkClick r:id="rId3"/>
              </a:rPr>
              <a:t>Yevhen Zakharov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.</a:t>
            </a:r>
          </a:p>
          <a:p>
            <a:pPr marL="0" indent="0">
              <a:buNone/>
            </a:pP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Title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of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seminar</a:t>
            </a:r>
            <a:r>
              <a:rPr lang="pl-PL" sz="2200" b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:</a:t>
            </a:r>
            <a:r>
              <a:rPr lang="pl-PL" sz="2200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Russian International Law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Crimes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in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Ukraine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–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Evidence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Collection by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Kharkiv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Human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Rights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Protection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Group</a:t>
            </a:r>
            <a:r>
              <a:rPr lang="pl-PL" sz="2200" i="1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Book Antiqua" panose="02040602050305030304" pitchFamily="18" charset="0"/>
            </a:endParaRPr>
          </a:p>
          <a:p>
            <a:pPr marL="0" indent="0">
              <a:buNone/>
            </a:pPr>
            <a:r>
              <a:rPr lang="pl-PL" sz="2200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Participation</a:t>
            </a:r>
            <a:r>
              <a:rPr lang="pl-PL" sz="2200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in the event was </a:t>
            </a:r>
            <a:r>
              <a:rPr lang="pl-PL" sz="2200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also</a:t>
            </a:r>
            <a:r>
              <a:rPr lang="pl-PL" sz="2200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available</a:t>
            </a:r>
            <a:r>
              <a:rPr lang="pl-PL" sz="2200" dirty="0">
                <a:solidFill>
                  <a:srgbClr val="0E0E0E"/>
                </a:solidFill>
                <a:effectLst/>
                <a:latin typeface="Book Antiqua" panose="02040602050305030304" pitchFamily="18" charset="0"/>
              </a:rPr>
              <a:t> online via the Zoom platform.</a:t>
            </a:r>
            <a:endParaRPr lang="pl-PL" sz="2200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endParaRPr lang="pl-PL" sz="2200" b="1" i="1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200" b="1" i="1" dirty="0">
              <a:latin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F41D38-E9FF-D7C1-82E0-BEF08D70C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186" y="307658"/>
            <a:ext cx="3317313" cy="2325158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AB45DD8-EEFC-31AF-F32A-6A1B0CCA2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49" y="2948599"/>
            <a:ext cx="2989773" cy="172115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E646B11-7198-B42B-EDD5-C8947E85E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55" y="4950580"/>
            <a:ext cx="3808102" cy="172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68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A792F3-A1ED-0488-BD2C-31E228BB3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9184"/>
            <a:ext cx="5562600" cy="5847779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5.12.2023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4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On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December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4, 2023, a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conference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titled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Universal Jurisdiction and the Crime of Aggression: the Challenges and Opportunities for JIT Member States</a:t>
            </a:r>
            <a:r>
              <a:rPr lang="en-US" sz="4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was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held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.</a:t>
            </a:r>
            <a:endParaRPr lang="pl-PL" sz="4000" dirty="0">
              <a:solidFill>
                <a:srgbClr val="0E0E0E"/>
              </a:solidFill>
              <a:effectLst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l-PL" sz="4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The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conference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was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organized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by the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Institute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of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Legal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Studies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of the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Polish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Academy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of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Sciences</a:t>
            </a:r>
            <a:r>
              <a:rPr lang="pl-PL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pl-PL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Vrije</a:t>
            </a:r>
            <a:r>
              <a:rPr lang="pl-PL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University Amsterdam and Tallinn University.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Participants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in the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conference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included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,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among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others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:</a:t>
            </a:r>
            <a:r>
              <a:rPr lang="pl-PL" sz="4000" b="1" dirty="0">
                <a:solidFill>
                  <a:srgbClr val="0E0E0E"/>
                </a:solidFill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Gabrielė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Chlevickaitė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(Asser Institute),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Łukasz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Kułaga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(Cardinal Stefan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Wyszyński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University in Warsaw),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Małgorzata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Biszczanik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(University of Warsaw),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Tamás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Hoffmann (Corvinus University of Budapest), Karolina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Aksamitowska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(Tallinn University),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Dovilė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Sagatienė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(University of Copenhagen),  Anton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Korynevych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(Ambassador-at-Large in the Ministry of Foreign Affairs of Ukraine), Oksana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Senatorova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(Research Centre for Transitional Justice), Mykhaylo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Shepitko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(Yaroslav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Mudryi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National Law University),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Michał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Nasiłowski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(National Prosecutor’s Office in Poland), Ankit Malhotra (SOAS University of London), Gabija </a:t>
            </a:r>
            <a:r>
              <a:rPr lang="en-US" sz="4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Grigaitė-Daugirdė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(Vice-minister, Ministry of Justice of the Republic of Lithuania). 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The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conference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also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featured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representatives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of the International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Crimes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Studies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Center,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Anastasiia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Dmytriv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and Andriy Kosylo,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who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delivered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 a speech </a:t>
            </a:r>
            <a:r>
              <a:rPr lang="pl-PL" sz="4000" b="1" dirty="0" err="1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titled</a:t>
            </a:r>
            <a:r>
              <a:rPr lang="pl-PL" sz="4000" b="1" dirty="0">
                <a:solidFill>
                  <a:srgbClr val="0E0E0E"/>
                </a:solidFill>
                <a:effectLst/>
                <a:cs typeface="Arial" panose="020B0604020202020204" pitchFamily="34" charset="0"/>
              </a:rPr>
              <a:t>:</a:t>
            </a:r>
            <a:r>
              <a:rPr lang="pl-PL" sz="4000" b="1" dirty="0">
                <a:solidFill>
                  <a:srgbClr val="0E0E0E"/>
                </a:solidFill>
                <a:cs typeface="Arial" panose="020B0604020202020204" pitchFamily="34" charset="0"/>
              </a:rPr>
              <a:t> </a:t>
            </a:r>
            <a:r>
              <a:rPr lang="en-US" sz="40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Implementation and Interpretation of the International Crimes’ Definitions in National</a:t>
            </a:r>
            <a:r>
              <a:rPr lang="pl-PL" sz="40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Jurisdictions of Ukraine</a:t>
            </a:r>
            <a:r>
              <a:rPr lang="en-US" sz="4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pl-PL" dirty="0"/>
          </a:p>
        </p:txBody>
      </p:sp>
      <p:pic>
        <p:nvPicPr>
          <p:cNvPr id="5" name="Obraz 4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CFFEC0B4-0247-2CC6-7816-176B6610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480" y="681037"/>
            <a:ext cx="5562600" cy="330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5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Obraz zawierający tekst, zrzut ekranu, człowiek, osoba&#10;&#10;Opis wygenerowany automatycznie">
            <a:extLst>
              <a:ext uri="{FF2B5EF4-FFF2-40B4-BE49-F238E27FC236}">
                <a16:creationId xmlns:a16="http://schemas.microsoft.com/office/drawing/2014/main" id="{76D61577-B4DD-81E7-9574-9AA7E5C98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6710" y="2278063"/>
            <a:ext cx="5694794" cy="3132137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8A1440D-950F-BA57-4589-71837A6EF405}"/>
              </a:ext>
            </a:extLst>
          </p:cNvPr>
          <p:cNvSpPr txBox="1"/>
          <p:nvPr/>
        </p:nvSpPr>
        <p:spPr>
          <a:xfrm>
            <a:off x="648856" y="639763"/>
            <a:ext cx="503785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On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December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11, 2023, a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titled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“The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Convention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on the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Prevention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Punishment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Crime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–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Is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It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Still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Needed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Useful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?” was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held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br>
              <a:rPr lang="pl-PL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organized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by the 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  <a:hlinkClick r:id="rId3"/>
              </a:rPr>
              <a:t>Pilecki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  <a:hlinkClick r:id="rId3"/>
              </a:rPr>
              <a:t>Institute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.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Representatives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of the International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Center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also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dirty="0" err="1">
                <a:solidFill>
                  <a:srgbClr val="0E0E0E"/>
                </a:solidFill>
                <a:effectLst/>
                <a:latin typeface=".AppleSystemUIFont"/>
              </a:rPr>
              <a:t>participated</a:t>
            </a:r>
            <a:r>
              <a:rPr lang="pl-PL" dirty="0">
                <a:solidFill>
                  <a:srgbClr val="0E0E0E"/>
                </a:solidFill>
                <a:effectLst/>
                <a:latin typeface=".AppleSystemUIFont"/>
              </a:rPr>
              <a:t> in the event.</a:t>
            </a:r>
          </a:p>
          <a:p>
            <a:br>
              <a:rPr lang="pl-PL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Link to the </a:t>
            </a:r>
            <a:r>
              <a:rPr lang="pl-PL" b="1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endParaRPr lang="pl-PL" dirty="0">
              <a:solidFill>
                <a:srgbClr val="0E0E0E"/>
              </a:solidFill>
              <a:effectLst/>
              <a:latin typeface=".AppleSystemUIFont"/>
            </a:endParaRPr>
          </a:p>
          <a:p>
            <a:r>
              <a:rPr lang="pl-PL" dirty="0">
                <a:hlinkClick r:id="rId4"/>
              </a:rPr>
              <a:t>https://instytutpileckiego.pl/pl/kolekcje-cyfrowe/mediateka/75-rocznica-przyjecia-konwencji-w-sprawie-zapobiegania-i</a:t>
            </a:r>
            <a:r>
              <a:rPr lang="pl-PL" dirty="0"/>
              <a:t> 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499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AFA084-5164-97DE-9ABA-8EF1F689E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03"/>
            <a:ext cx="7175090" cy="590166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On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December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14, 2023,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an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International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Scientific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Conference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commemorating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the 75th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anniversary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adoption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Convention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on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Prevention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Punishment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Crime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titled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“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Legal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Social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Consequences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of International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,” was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held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in the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Senate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Hall of the Kazimierzowski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Palace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organized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by the International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Center, the Center for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Criminological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Analysis,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Department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Criminology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Policy, and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Institute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Social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Prevention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Resocialization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Faculty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Applied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Social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Sciences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Resocialization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. P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artners of the event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included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Polish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Section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International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Association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Penal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Law (AIDP)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Sunflowers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Foundation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Kharkiv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Human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Protection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Group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European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Union’s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Pravo-Justice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Project</a:t>
            </a:r>
          </a:p>
          <a:p>
            <a:pPr marL="0" indent="0">
              <a:buNone/>
            </a:pPr>
            <a:b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</a:b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Speakers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their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presentations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Prof. David Donat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Cattin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Professor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Center for Global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Affairs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New York University, and Board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Member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Global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Institute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for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Prevention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Aggression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The ICC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investigations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prosecutions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on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perpetrated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in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framework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the war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aggression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in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against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, and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urgent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need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to reform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its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limited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jurisdiction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on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crime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aggression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Yuriy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Bielousov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Director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War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Department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Prosecutor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General’s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Office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Peculiarities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national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system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prosecution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Yevhen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Zakharov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President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Kharkiv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Human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Protection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Group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Approach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Kharkiv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Human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Protection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Group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documenting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analysing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assisting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victims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Matthew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Gillett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Professor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Essex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Vice-Chair of the UN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Working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Group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Arbitrary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Detention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Attacks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Against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Existence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a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State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as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an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Indicia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Genocidal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Intent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Deborah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Ruiz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Verduzco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Director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Trust Fund for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Victims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International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Court in The Hague: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How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future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Reparations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may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look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like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hab. Karolina Wierczyńska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Professor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Institute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Legal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Polish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Academy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Sciences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From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Lemkin’s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Idea to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Convention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hab. Hanna Kuczyńska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Professor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Institute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Legal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Polish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Academy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Sciences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How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Lemkin’s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Ideas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Became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Reality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: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Practice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Challenges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Prosecuting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Genocide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Barbara Błońska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Andriy Kosylo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International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Center: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Forced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Transfer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Ukrainian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Children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to Russian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Families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: The Problem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Criminal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Law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Qualification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Prof. Katarzyna Celińska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John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Jay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College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Justice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The City University of New York, and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Katarzyna Witkowska-Rozpara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Center for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Criminological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Analysis: 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Response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Non-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Governmental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Organizations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to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Crisis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Related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to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Influx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Ukrainian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Refugees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in Poland – Preliminary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Research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Findings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Maria Baran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SWPS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Social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Sciences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Humanities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Culturally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Sensitive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Recommendations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Entities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Supporting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Ukrainians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in Poland –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Results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Qualitative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Research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hab. Mikołaj Pawlak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Professor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and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Agnieszka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Kozakoszczak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Institute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Social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Prevention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Resocialization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Intercultural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Assistance in the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Formal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Education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System in Poland.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spcBef>
                <a:spcPts val="900"/>
              </a:spcBef>
              <a:buNone/>
            </a:pP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Dr.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Liudmyla</a:t>
            </a:r>
            <a:r>
              <a:rPr lang="pl-PL" sz="2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b="1" dirty="0" err="1">
                <a:solidFill>
                  <a:srgbClr val="0E0E0E"/>
                </a:solidFill>
                <a:effectLst/>
                <a:latin typeface=".AppleSystemUIFont"/>
              </a:rPr>
              <a:t>Dubchak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Associate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the Center for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Criminological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Analysis,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Children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from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Ukrainian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Orphanages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During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the War: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Challenges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for Poland and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Other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European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i="1" dirty="0" err="1">
                <a:solidFill>
                  <a:srgbClr val="0E0E0E"/>
                </a:solidFill>
                <a:effectLst/>
                <a:latin typeface=".AppleSystemUIFont"/>
              </a:rPr>
              <a:t>Countries</a:t>
            </a:r>
            <a:r>
              <a:rPr lang="pl-PL" sz="2200" i="1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endParaRPr lang="pl-PL" sz="2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b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</a:b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accessible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both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in person and online via the Zoom platform.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Additionally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, a live broadcast was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available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on YouTube.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recording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can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be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viewed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two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language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versions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(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Polish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and English) on the YouTube channel of the International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 Center, University of </a:t>
            </a:r>
            <a:r>
              <a:rPr lang="pl-PL" sz="2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2200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endParaRPr lang="pl-PL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Polish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version </a:t>
            </a:r>
            <a:r>
              <a:rPr lang="pl-PL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https://youtu.be/1bGi1XHbO7A?si=ARHz2N8uFgNFnAcf</a:t>
            </a: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 version - </a:t>
            </a:r>
            <a:r>
              <a:rPr lang="uk-UA" sz="22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https://www.youtube.com/watch?v=eZWZvGd-u2A</a:t>
            </a:r>
            <a:endParaRPr lang="pl-PL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6" name="Obraz 5" descr="Obraz zawierający w pomieszczeniu, krzesło, statyw, meble&#10;&#10;Opis wygenerowany automatycznie">
            <a:extLst>
              <a:ext uri="{FF2B5EF4-FFF2-40B4-BE49-F238E27FC236}">
                <a16:creationId xmlns:a16="http://schemas.microsoft.com/office/drawing/2014/main" id="{96B1D364-7031-A928-A380-5897E926B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735" y="2947450"/>
            <a:ext cx="3290529" cy="2467897"/>
          </a:xfrm>
          <a:prstGeom prst="rect">
            <a:avLst/>
          </a:prstGeom>
        </p:spPr>
      </p:pic>
      <p:pic>
        <p:nvPicPr>
          <p:cNvPr id="8" name="Obraz 7" descr="Obraz zawierający garnitur, osoba, butelka, ubrania&#10;&#10;Opis wygenerowany automatycznie">
            <a:extLst>
              <a:ext uri="{FF2B5EF4-FFF2-40B4-BE49-F238E27FC236}">
                <a16:creationId xmlns:a16="http://schemas.microsoft.com/office/drawing/2014/main" id="{21737764-1E8E-93EA-7FE7-DD6F5338D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471" y="5083277"/>
            <a:ext cx="2469229" cy="1851922"/>
          </a:xfrm>
          <a:prstGeom prst="rect">
            <a:avLst/>
          </a:prstGeom>
        </p:spPr>
      </p:pic>
      <p:pic>
        <p:nvPicPr>
          <p:cNvPr id="10" name="Obraz 9" descr="Obraz zawierający w pomieszczeniu, meble, ściana, ubrania&#10;&#10;Opis wygenerowany automatycznie">
            <a:extLst>
              <a:ext uri="{FF2B5EF4-FFF2-40B4-BE49-F238E27FC236}">
                <a16:creationId xmlns:a16="http://schemas.microsoft.com/office/drawing/2014/main" id="{2EA42DEC-BB71-8164-387B-D38463483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2554" y="384917"/>
            <a:ext cx="3416710" cy="256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AC502F-48F7-D29C-10A7-318FE3866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303"/>
            <a:ext cx="5985387" cy="59016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February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23, 2024</a:t>
            </a:r>
            <a:endParaRPr lang="pl-PL" sz="1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b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</a:b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On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February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23, 2024, the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“Law as a Guardian of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Peace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: In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Search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Effective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Mechanisms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Protect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Victims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of Modern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Armed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Conflicts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”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held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the Clifford Chance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offices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organized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by the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#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WolneSądy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Initiative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under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patronage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of 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National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Bar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Council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  <a:b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pl-PL" sz="1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The event was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structured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into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three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panels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Panel I – The Past: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What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European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and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international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law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lacked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effectively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defend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peace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in Europe in 2022.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Panel II – The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Present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Law as 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guardian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accountability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breaches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peace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spcBef>
                <a:spcPts val="900"/>
              </a:spcBef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•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Panel III – The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Future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: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In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search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effective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mechanisms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protect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peace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and 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conflict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victims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  <a:p>
            <a:pPr marL="0" indent="0"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conference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featured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participants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from non-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governmental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organizations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academia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, and the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legal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profession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including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: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Advocate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Sylwia Gregorczyk-Abram,   Dr. Katarzyna Wiśniewska,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Myroslava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Keryk</a:t>
            </a:r>
            <a:r>
              <a:rPr lang="pl-PL" sz="1200" dirty="0">
                <a:solidFill>
                  <a:srgbClr val="0E0E0E"/>
                </a:solidFill>
                <a:latin typeface=".AppleSystemUIFont"/>
              </a:rPr>
              <a:t>, 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Dr. hab. Patrycja Grzebyk, Prof. UW, Dr. Hanna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Machińska</a:t>
            </a:r>
            <a:r>
              <a:rPr lang="pl-PL" sz="1200" dirty="0">
                <a:solidFill>
                  <a:srgbClr val="0E0E0E"/>
                </a:solidFill>
                <a:latin typeface=".AppleSystemUIFont"/>
              </a:rPr>
              <a:t>, 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Dr. hab. Hanna Kuczyńska, Prof. INP PAN,   Dr. Andriy Kosylo, Elena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Wasylew</a:t>
            </a:r>
            <a:r>
              <a:rPr lang="pl-PL" sz="1200" dirty="0">
                <a:solidFill>
                  <a:srgbClr val="0E0E0E"/>
                </a:solidFill>
                <a:latin typeface=".AppleSystemUIFont"/>
              </a:rPr>
              <a:t>, 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Nikita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Grekowicz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, Prof. Dr. hab. Paweł Wiliński, Dr. Barbara Błońska, Dr. Kaja Kowalczewska,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Advocate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Małgorzata Piekarska,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Advocate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Marek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Karczmarzyk</a:t>
            </a:r>
            <a:r>
              <a:rPr lang="pl-PL" sz="1200" dirty="0">
                <a:solidFill>
                  <a:srgbClr val="0E0E0E"/>
                </a:solidFill>
                <a:latin typeface=".AppleSystemUIFont"/>
              </a:rPr>
              <a:t>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Advocate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Małgorzata Mączka-Pacholak.</a:t>
            </a:r>
          </a:p>
          <a:p>
            <a:pPr marL="0" indent="0">
              <a:buNone/>
            </a:pP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International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Center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was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represented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by 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Dr. Barbara Błońska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who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participated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as a speaker in the third panel, </a:t>
            </a:r>
            <a:r>
              <a:rPr lang="pl-PL" sz="1200" dirty="0" err="1">
                <a:solidFill>
                  <a:srgbClr val="0E0E0E"/>
                </a:solidFill>
                <a:effectLst/>
                <a:latin typeface=".AppleSystemUIFont"/>
              </a:rPr>
              <a:t>titled</a:t>
            </a:r>
            <a:r>
              <a:rPr lang="pl-PL" sz="12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“The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Future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: In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Search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Effective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Mechanisms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to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Protect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Peace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and the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Rights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Victims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Armed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200" i="1" dirty="0" err="1">
                <a:solidFill>
                  <a:srgbClr val="0E0E0E"/>
                </a:solidFill>
                <a:effectLst/>
                <a:latin typeface=".AppleSystemUIFont"/>
              </a:rPr>
              <a:t>Conflicts</a:t>
            </a:r>
            <a:r>
              <a:rPr lang="pl-PL" sz="1200" i="1" dirty="0">
                <a:solidFill>
                  <a:srgbClr val="0E0E0E"/>
                </a:solidFill>
                <a:effectLst/>
                <a:latin typeface=".AppleSystemUIFont"/>
              </a:rPr>
              <a:t>.”</a:t>
            </a:r>
            <a:endParaRPr lang="pl-PL" sz="1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endParaRPr lang="pl-PL" sz="1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1200" b="1" dirty="0" err="1">
                <a:solidFill>
                  <a:srgbClr val="0E0E0E"/>
                </a:solidFill>
                <a:effectLst/>
                <a:latin typeface=".AppleSystemUIFont"/>
              </a:rPr>
              <a:t>Photos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by: </a:t>
            </a:r>
            <a:r>
              <a:rPr lang="pl-PL" sz="1200" dirty="0"/>
              <a:t>Małgorzata Majewska</a:t>
            </a:r>
            <a:r>
              <a:rPr lang="pl-PL" sz="12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endParaRPr lang="pl-PL" sz="12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endParaRPr lang="pl-PL" sz="1200" b="1" dirty="0">
              <a:latin typeface="Book Antiqua" panose="02040602050305030304" pitchFamily="18" charset="0"/>
            </a:endParaRPr>
          </a:p>
        </p:txBody>
      </p:sp>
      <p:pic>
        <p:nvPicPr>
          <p:cNvPr id="5" name="Obraz 4" descr="Obraz zawierający w pomieszczeniu, kobieta, osoba, ludzie&#10;&#10;Opis wygenerowany automatycznie">
            <a:extLst>
              <a:ext uri="{FF2B5EF4-FFF2-40B4-BE49-F238E27FC236}">
                <a16:creationId xmlns:a16="http://schemas.microsoft.com/office/drawing/2014/main" id="{6D1581B3-0CAB-B90D-830D-AF4F899A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4318" y="0"/>
            <a:ext cx="5047682" cy="3364789"/>
          </a:xfrm>
          <a:prstGeom prst="rect">
            <a:avLst/>
          </a:prstGeom>
        </p:spPr>
      </p:pic>
      <p:pic>
        <p:nvPicPr>
          <p:cNvPr id="7" name="Obraz 6" descr="Obraz zawierający ubrania, osoba, Ludzka twarz, ściana&#10;&#10;Opis wygenerowany automatycznie">
            <a:extLst>
              <a:ext uri="{FF2B5EF4-FFF2-40B4-BE49-F238E27FC236}">
                <a16:creationId xmlns:a16="http://schemas.microsoft.com/office/drawing/2014/main" id="{122666CF-0C37-FDBC-4107-D3743E591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4318" y="3364789"/>
            <a:ext cx="4680155" cy="312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29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8"/>
          <p:cNvSpPr txBox="1">
            <a:spLocks noGrp="1"/>
          </p:cNvSpPr>
          <p:nvPr>
            <p:ph type="body" idx="1"/>
          </p:nvPr>
        </p:nvSpPr>
        <p:spPr>
          <a:xfrm>
            <a:off x="640080" y="367300"/>
            <a:ext cx="4826655" cy="5935178"/>
          </a:xfrm>
          <a:prstGeom prst="rect">
            <a:avLst/>
          </a:prstGeom>
        </p:spPr>
        <p:txBody>
          <a:bodyPr spcFirstLastPara="1" vert="horz" lIns="91425" tIns="45700" rIns="91425" bIns="45700" rtlCol="0" anchorCtr="0">
            <a:noAutofit/>
          </a:bodyPr>
          <a:lstStyle/>
          <a:p>
            <a:pPr marL="11430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pl-PL" sz="1500" b="1" dirty="0">
                <a:latin typeface="Arial" panose="020B0604020202020204" pitchFamily="34" charset="0"/>
                <a:cs typeface="Arial" panose="020B0604020202020204" pitchFamily="34" charset="0"/>
              </a:rPr>
              <a:t>23.04.2024</a:t>
            </a:r>
          </a:p>
          <a:p>
            <a:pPr marL="11430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3200"/>
              <a:buNone/>
            </a:pP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On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April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19-20, 2024,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workshops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for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students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were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held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European Centre for Geological Education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of the University of </a:t>
            </a:r>
            <a:r>
              <a:rPr lang="pl-PL" sz="1500" b="1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1500" b="1" dirty="0">
                <a:solidFill>
                  <a:srgbClr val="0E0E0E"/>
                </a:solidFill>
                <a:effectLst/>
                <a:latin typeface=".AppleSystemUIFont"/>
              </a:rPr>
              <a:t> in Chęciny.</a:t>
            </a:r>
            <a:b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</a:br>
            <a:endParaRPr lang="pl-PL" sz="15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The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workshops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were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organized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by the International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Crimes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Studies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Center and the Center for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Criminological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Analysis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at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the University of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Warsaw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.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They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focused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on the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issue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conspiracy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theories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,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particularly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as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tools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of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warfare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. The event was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funded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by the University of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Warsaw’s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Excellence in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Teaching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Fund.</a:t>
            </a:r>
          </a:p>
          <a:p>
            <a:pPr marL="0" indent="0">
              <a:buNone/>
            </a:pPr>
            <a:endParaRPr lang="pl-PL" sz="1500" dirty="0">
              <a:solidFill>
                <a:srgbClr val="0E0E0E"/>
              </a:solidFill>
              <a:effectLst/>
              <a:latin typeface=".AppleSystemUIFont"/>
            </a:endParaRPr>
          </a:p>
          <a:p>
            <a:pPr marL="0" indent="0">
              <a:buNone/>
            </a:pP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These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workshops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mark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the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second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event of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this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kind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organized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by the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two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centers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. The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first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took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place on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September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27-29, 2023, and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addressed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hate-motivated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 </a:t>
            </a:r>
            <a:r>
              <a:rPr lang="pl-PL" sz="1500" dirty="0" err="1">
                <a:solidFill>
                  <a:srgbClr val="0E0E0E"/>
                </a:solidFill>
                <a:effectLst/>
                <a:latin typeface=".AppleSystemUIFont"/>
              </a:rPr>
              <a:t>violence</a:t>
            </a:r>
            <a:r>
              <a:rPr lang="pl-PL" sz="1500" dirty="0">
                <a:solidFill>
                  <a:srgbClr val="0E0E0E"/>
                </a:solidFill>
                <a:effectLst/>
                <a:latin typeface=".AppleSystemUIFont"/>
              </a:rPr>
              <a:t>.</a:t>
            </a:r>
          </a:p>
        </p:txBody>
      </p:sp>
      <p:pic>
        <p:nvPicPr>
          <p:cNvPr id="3" name="Obraz 2" descr="Obraz zawierający drzewo, na wolnym powietrzu, budynek, góra&#10;&#10;Opis wygenerowany automatycznie">
            <a:extLst>
              <a:ext uri="{FF2B5EF4-FFF2-40B4-BE49-F238E27FC236}">
                <a16:creationId xmlns:a16="http://schemas.microsoft.com/office/drawing/2014/main" id="{B4B40B52-C675-6BAD-EC42-A8BDEFD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432" y="1146278"/>
            <a:ext cx="4097349" cy="19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9221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29292</TotalTime>
  <Words>1746</Words>
  <Application>Microsoft Macintosh PowerPoint</Application>
  <PresentationFormat>Panoramiczny</PresentationFormat>
  <Paragraphs>89</Paragraphs>
  <Slides>10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8" baseType="lpstr">
      <vt:lpstr>.AppleSystemUIFont</vt:lpstr>
      <vt:lpstr>Arial</vt:lpstr>
      <vt:lpstr>Book Antiqua</vt:lpstr>
      <vt:lpstr>Calibri</vt:lpstr>
      <vt:lpstr>Calibri Light</vt:lpstr>
      <vt:lpstr>system-ui</vt:lpstr>
      <vt:lpstr>Times New Roman</vt:lpstr>
      <vt:lpstr>Motyw pakietu Office</vt:lpstr>
      <vt:lpstr>Prezentacja programu PowerPoint</vt:lpstr>
      <vt:lpstr>Prezentacja programu PowerPoint</vt:lpstr>
      <vt:lpstr>Literatura podstawowa: </vt:lpstr>
      <vt:lpstr>Literatura podstawowa: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Podstawowe prawa i wolności człowieka</dc:title>
  <dc:creator>Andriy Kosylo</dc:creator>
  <cp:lastModifiedBy>Kosylo Kosylo</cp:lastModifiedBy>
  <cp:revision>48</cp:revision>
  <cp:lastPrinted>2022-12-05T21:15:13Z</cp:lastPrinted>
  <dcterms:created xsi:type="dcterms:W3CDTF">2022-10-09T10:12:52Z</dcterms:created>
  <dcterms:modified xsi:type="dcterms:W3CDTF">2024-11-23T15:53:56Z</dcterms:modified>
</cp:coreProperties>
</file>